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6" r:id="rId1"/>
  </p:sldMasterIdLst>
  <p:notesMasterIdLst>
    <p:notesMasterId r:id="rId80"/>
  </p:notesMasterIdLst>
  <p:handoutMasterIdLst>
    <p:handoutMasterId r:id="rId81"/>
  </p:handoutMasterIdLst>
  <p:sldIdLst>
    <p:sldId id="653" r:id="rId2"/>
    <p:sldId id="1962" r:id="rId3"/>
    <p:sldId id="599" r:id="rId4"/>
    <p:sldId id="521" r:id="rId5"/>
    <p:sldId id="524" r:id="rId6"/>
    <p:sldId id="607" r:id="rId7"/>
    <p:sldId id="493" r:id="rId8"/>
    <p:sldId id="525" r:id="rId9"/>
    <p:sldId id="588" r:id="rId10"/>
    <p:sldId id="522" r:id="rId11"/>
    <p:sldId id="1966" r:id="rId12"/>
    <p:sldId id="608" r:id="rId13"/>
    <p:sldId id="497" r:id="rId14"/>
    <p:sldId id="1965" r:id="rId15"/>
    <p:sldId id="1963" r:id="rId16"/>
    <p:sldId id="1964" r:id="rId17"/>
    <p:sldId id="523" r:id="rId18"/>
    <p:sldId id="499" r:id="rId19"/>
    <p:sldId id="602" r:id="rId20"/>
    <p:sldId id="600" r:id="rId21"/>
    <p:sldId id="593" r:id="rId22"/>
    <p:sldId id="616" r:id="rId23"/>
    <p:sldId id="603" r:id="rId24"/>
    <p:sldId id="604" r:id="rId25"/>
    <p:sldId id="594" r:id="rId26"/>
    <p:sldId id="500" r:id="rId27"/>
    <p:sldId id="595" r:id="rId28"/>
    <p:sldId id="596" r:id="rId29"/>
    <p:sldId id="597" r:id="rId30"/>
    <p:sldId id="606" r:id="rId31"/>
    <p:sldId id="598" r:id="rId32"/>
    <p:sldId id="502" r:id="rId33"/>
    <p:sldId id="527" r:id="rId34"/>
    <p:sldId id="605" r:id="rId35"/>
    <p:sldId id="529" r:id="rId36"/>
    <p:sldId id="530" r:id="rId37"/>
    <p:sldId id="531" r:id="rId38"/>
    <p:sldId id="532" r:id="rId39"/>
    <p:sldId id="533" r:id="rId40"/>
    <p:sldId id="543" r:id="rId41"/>
    <p:sldId id="546" r:id="rId42"/>
    <p:sldId id="544" r:id="rId43"/>
    <p:sldId id="545" r:id="rId44"/>
    <p:sldId id="581" r:id="rId45"/>
    <p:sldId id="582" r:id="rId46"/>
    <p:sldId id="601" r:id="rId47"/>
    <p:sldId id="573" r:id="rId48"/>
    <p:sldId id="574" r:id="rId49"/>
    <p:sldId id="609" r:id="rId50"/>
    <p:sldId id="575" r:id="rId51"/>
    <p:sldId id="591" r:id="rId52"/>
    <p:sldId id="576" r:id="rId53"/>
    <p:sldId id="577" r:id="rId54"/>
    <p:sldId id="578" r:id="rId55"/>
    <p:sldId id="579" r:id="rId56"/>
    <p:sldId id="583" r:id="rId57"/>
    <p:sldId id="584" r:id="rId58"/>
    <p:sldId id="556" r:id="rId59"/>
    <p:sldId id="557" r:id="rId60"/>
    <p:sldId id="610" r:id="rId61"/>
    <p:sldId id="611" r:id="rId62"/>
    <p:sldId id="612" r:id="rId63"/>
    <p:sldId id="613" r:id="rId64"/>
    <p:sldId id="614" r:id="rId65"/>
    <p:sldId id="559" r:id="rId66"/>
    <p:sldId id="563" r:id="rId67"/>
    <p:sldId id="564" r:id="rId68"/>
    <p:sldId id="565" r:id="rId69"/>
    <p:sldId id="566" r:id="rId70"/>
    <p:sldId id="552" r:id="rId71"/>
    <p:sldId id="553" r:id="rId72"/>
    <p:sldId id="554" r:id="rId73"/>
    <p:sldId id="555" r:id="rId74"/>
    <p:sldId id="569" r:id="rId75"/>
    <p:sldId id="570" r:id="rId76"/>
    <p:sldId id="571" r:id="rId77"/>
    <p:sldId id="615" r:id="rId78"/>
    <p:sldId id="281" r:id="rId7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CCECFF"/>
    <a:srgbClr val="FFFFCC"/>
    <a:srgbClr val="F5ED5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47" autoAdjust="0"/>
  </p:normalViewPr>
  <p:slideViewPr>
    <p:cSldViewPr>
      <p:cViewPr varScale="1">
        <p:scale>
          <a:sx n="52" d="100"/>
          <a:sy n="52" d="100"/>
        </p:scale>
        <p:origin x="38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31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457CEA3-D415-471E-9917-F75453898254}" type="datetimeFigureOut">
              <a:rPr lang="zh-CN" altLang="en-US"/>
              <a:pPr>
                <a:defRPr/>
              </a:pPr>
              <a:t>2024/12/14</a:t>
            </a:fld>
            <a:endParaRPr lang="en-US" altLang="zh-CN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itchFamily="18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5748598-ED36-4133-8F70-D25A978D34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252069-ED7E-40C5-9A2D-F505E66951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47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383B623-EDFF-483D-94D0-48A4A37DA040}" type="slidenum">
              <a:rPr lang="en-US" altLang="zh-CN" smtClean="0">
                <a:latin typeface="Arial" panose="020B0604020202020204" pitchFamily="34" charset="0"/>
              </a:rPr>
              <a:pPr/>
              <a:t>54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93188" name="备注占位符 2"/>
          <p:cNvSpPr>
            <a:spLocks noGrp="1"/>
          </p:cNvSpPr>
          <p:nvPr>
            <p:ph type="body" sz="quarter" idx="1"/>
          </p:nvPr>
        </p:nvSpPr>
        <p:spPr>
          <a:xfrm>
            <a:off x="777875" y="4776788"/>
            <a:ext cx="6216650" cy="4527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E77C6D0-7B47-4AD8-BB3B-3555BE109469}" type="slidenum">
              <a:rPr lang="en-US" altLang="zh-CN" smtClean="0">
                <a:latin typeface="Arial" panose="020B0604020202020204" pitchFamily="34" charset="0"/>
              </a:rPr>
              <a:pPr/>
              <a:t>55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95236" name="备注占位符 2"/>
          <p:cNvSpPr>
            <a:spLocks noGrp="1"/>
          </p:cNvSpPr>
          <p:nvPr>
            <p:ph type="body" sz="quarter" idx="1"/>
          </p:nvPr>
        </p:nvSpPr>
        <p:spPr>
          <a:xfrm>
            <a:off x="777875" y="4776788"/>
            <a:ext cx="6216650" cy="4437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DD4F864-8980-42E2-8399-9BF96387C099}" type="slidenum">
              <a:t>57</a:t>
            </a:fld>
            <a:endParaRPr lang="en-US"/>
          </a:p>
        </p:txBody>
      </p:sp>
      <p:sp>
        <p:nvSpPr>
          <p:cNvPr id="2" name="幻灯片图像占位符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备注占位符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6280"/>
          </a:xfrm>
        </p:spPr>
        <p:txBody>
          <a:bodyPr>
            <a:spAutoFit/>
          </a:bodyPr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05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842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488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0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4129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ltGray">
          <a:xfrm>
            <a:off x="1102784" y="1196975"/>
            <a:ext cx="1107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kumimoji="0" lang="zh-CN" altLang="en-US" sz="1800">
              <a:latin typeface="Times New Roman" panose="02020603050405020304" pitchFamily="18" charset="0"/>
            </a:endParaRPr>
          </a:p>
        </p:txBody>
      </p:sp>
      <p:pic>
        <p:nvPicPr>
          <p:cNvPr id="5" name="Picture 31" descr="psh3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114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1295400" y="1125539"/>
            <a:ext cx="10752667" cy="108108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单击此处编辑母版标题样式</a:t>
            </a:r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95400" y="3810000"/>
            <a:ext cx="10752667" cy="533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400" i="1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ko-KR" altLang="en-US"/>
              <a:t>单击此处编辑母版副标题样式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553200"/>
            <a:ext cx="2844800" cy="15240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553200"/>
            <a:ext cx="3860800" cy="152400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553200"/>
            <a:ext cx="2844800" cy="152400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E8D4E27-0B1C-44DA-B25B-8476CFE9F78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2766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0" y="1371600"/>
            <a:ext cx="10752667" cy="5010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F1404-D7F2-472C-B446-7FD0F87921F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737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59901" y="304800"/>
            <a:ext cx="2688167" cy="60198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1" y="304800"/>
            <a:ext cx="7861300" cy="6019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478BB-1009-43FA-86B1-3E8D6938ED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426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B5516-FA4A-416E-A0F4-B17840EAF8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9163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EC4110-0674-257C-1C16-B9DF709C7896}"/>
              </a:ext>
            </a:extLst>
          </p:cNvPr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FE5488-1327-9634-2B4F-D2EC75B0B6F7}"/>
              </a:ext>
            </a:extLst>
          </p:cNvPr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6BA471-FAD1-4D5A-A57C-D1E2C9FCF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15367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8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4158B206-D202-4F7F-4B44-E5AFE871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 anchor="ctr"/>
          <a:lstStyle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‹#›</a:t>
            </a:fld>
            <a:endParaRPr lang="zh-CN" altLang="en-US" dirty="0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id="{8D0CE66A-84A6-A178-E76B-3C7B5CFD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3C046D9E-0B39-3EE1-F033-9215EA5E2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A63BE9-39C1-1A2A-95EC-9175003A958C}"/>
              </a:ext>
            </a:extLst>
          </p:cNvPr>
          <p:cNvSpPr txBox="1"/>
          <p:nvPr userDrawn="1"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：设备管理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090A1B2-EC06-14BF-62DA-4EBF3B252E77}"/>
              </a:ext>
            </a:extLst>
          </p:cNvPr>
          <p:cNvGrpSpPr/>
          <p:nvPr userDrawn="1"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15" name="任意多边形: 形状 7">
              <a:extLst>
                <a:ext uri="{FF2B5EF4-FFF2-40B4-BE49-F238E27FC236}">
                  <a16:creationId xmlns:a16="http://schemas.microsoft.com/office/drawing/2014/main" id="{FE9CDE0D-4031-F634-7E80-8B47FC19326A}"/>
                </a:ext>
              </a:extLst>
            </p:cNvPr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53BF12-67B6-989B-753B-FF81BDB33874}"/>
                </a:ext>
              </a:extLst>
            </p:cNvPr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258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158B206-D202-4F7F-4B44-E5AFE87190E1}"/>
              </a:ext>
            </a:extLst>
          </p:cNvPr>
          <p:cNvSpPr>
            <a:spLocks noGrp="1"/>
          </p:cNvSpPr>
          <p:nvPr userDrawn="1"/>
        </p:nvSpPr>
        <p:spPr>
          <a:xfrm>
            <a:off x="9448800" y="6528386"/>
            <a:ext cx="2743200" cy="32657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>
                <a:solidFill>
                  <a:schemeClr val="bg1"/>
                </a:solidFill>
              </a:rPr>
              <a:pPr algn="r">
                <a:buFont typeface="Wingdings" panose="05000000000000000000" pitchFamily="2" charset="2"/>
                <a:buNone/>
              </a:pPr>
              <a:t>‹#›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12">
            <a:extLst>
              <a:ext uri="{FF2B5EF4-FFF2-40B4-BE49-F238E27FC236}">
                <a16:creationId xmlns:a16="http://schemas.microsoft.com/office/drawing/2014/main" id="{92A63BE9-39C1-1A2A-95EC-9175003A958C}"/>
              </a:ext>
            </a:extLst>
          </p:cNvPr>
          <p:cNvSpPr txBox="1"/>
          <p:nvPr userDrawn="1"/>
        </p:nvSpPr>
        <p:spPr>
          <a:xfrm>
            <a:off x="152400" y="3042"/>
            <a:ext cx="6095365" cy="7054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：设备管理</a:t>
            </a:r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8E88FAF1-ED4A-AA32-CA3D-834BC6C1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6288EA30-C349-5A3B-6CAB-F51523242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lvl="0" indent="-34290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dirty="0"/>
              <a:t>单击此处编辑母版文本样式</a:t>
            </a:r>
          </a:p>
          <a:p>
            <a:pPr marL="742950" lvl="1" indent="-285750" algn="l" defTabSz="9144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6075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3334" y="1371600"/>
            <a:ext cx="5274733" cy="4953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96534-9475-4839-9945-D054E4582B1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67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2F27D-8165-4537-9820-4AB3FB2D0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833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304801"/>
            <a:ext cx="10369551" cy="892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A484A-9739-4B91-960C-46244B458F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765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2D7D7-8B4F-43E6-BE19-1B8B6565FE1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873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70B60-CA1D-4F1B-82C8-AC5C2A1D7EA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424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Operating System</a:t>
            </a:r>
            <a:endParaRPr lang="en-US" altLang="ko-KR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CITS, NanKai University</a:t>
            </a:r>
            <a:endParaRPr lang="en-US" altLang="ko-K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8B728-9E59-47C8-8292-B6190F89EB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006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EC4110-0674-257C-1C16-B9DF709C7896}"/>
              </a:ext>
            </a:extLst>
          </p:cNvPr>
          <p:cNvSpPr/>
          <p:nvPr userDrawn="1"/>
        </p:nvSpPr>
        <p:spPr>
          <a:xfrm>
            <a:off x="13017" y="6536157"/>
            <a:ext cx="12192000" cy="324646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EFE5488-1327-9634-2B4F-D2EC75B0B6F7}"/>
              </a:ext>
            </a:extLst>
          </p:cNvPr>
          <p:cNvSpPr/>
          <p:nvPr userDrawn="1"/>
        </p:nvSpPr>
        <p:spPr>
          <a:xfrm>
            <a:off x="-13018" y="-2802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•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63BD98-72E9-4E9A-9EB7-30181D6F415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15367"/>
            <a:ext cx="3238500" cy="714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9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宋体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  <a:ea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¢"/>
        <a:defRPr kumimoji="1" sz="2800">
          <a:solidFill>
            <a:schemeClr val="tx2"/>
          </a:solidFill>
          <a:latin typeface="+mn-lt"/>
          <a:ea typeface="宋体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jpeg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hyperlink" Target="ecc_algorithm_for_web_512b.pdf" TargetMode="External"/><Relationship Id="rId4" Type="http://schemas.openxmlformats.org/officeDocument/2006/relationships/image" Target="../media/image4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9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2435767"/>
            <a:ext cx="12192000" cy="119221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991390" y="3895318"/>
            <a:ext cx="8607425" cy="192405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宫晓利、蒲凌君、张久武    </a:t>
            </a:r>
            <a:endParaRPr lang="en-US" altLang="zh-CN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gongxiaoli@nankai.edu.cn</a:t>
            </a:r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、pulingjun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@nankai.edu.cn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zhangjiuwu@nankai.edu.cn</a:t>
            </a:r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南开大学 计算机学院  网络空间安全学院</a:t>
            </a:r>
            <a:endParaRPr lang="en-US" altLang="zh-CN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7D74DC1-118C-0B05-A974-82D3B408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871855"/>
            <a:ext cx="11233248" cy="68040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在中断形成是个硬件过程，之后还必须在软件中完成以下步骤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4FFEDFB-F499-5D36-DF02-F99D2BD3B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保存没被硬件保存的所有寄存器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为中断服务程序设置上下文（运行环境）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为中断服务程序设置栈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应答中断控制器</a:t>
            </a:r>
            <a:r>
              <a:rPr lang="en-US" altLang="zh-CN" dirty="0"/>
              <a:t>, </a:t>
            </a:r>
            <a:r>
              <a:rPr lang="zh-CN" altLang="en-US" dirty="0"/>
              <a:t>再次开放中断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寄存器从被保存的地方复制到进程表中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运行中断服务程序 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为下次要运行进程设置ＭＭＵ上下文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装载新的进程寄存器</a:t>
            </a: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开始运行新进程</a:t>
            </a:r>
          </a:p>
          <a:p>
            <a:endParaRPr lang="zh-CN" alt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C39129C9-B1A6-D6FB-846A-9885AFA6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844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7A93C1-1233-499F-8C83-D0CC71A5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fld id="{7209BB76-661F-4F23-A2E6-DCF093FEDF36}" type="slidenum">
              <a:rPr lang="zh-CN" altLang="en-US" smtClean="0"/>
              <a:pPr>
                <a:buFont typeface="Wingdings" panose="05000000000000000000" pitchFamily="2" charset="2"/>
                <a:buNone/>
              </a:pPr>
              <a:t>11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A7EC76-7B5D-4014-BD2D-845CD5C2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026"/>
            <a:ext cx="7334250" cy="58326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3DD586-32A3-4DCE-BA1D-3548E1DD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1988840"/>
            <a:ext cx="6060008" cy="31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0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4B2CB-DEA7-6A93-F26B-9B9C6AA2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8F1A74D-01A1-B99D-8A7A-F713E0CFFC4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FDB923-79D6-DE40-74B1-62A55A0CB0C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有没有轮循</a:t>
            </a:r>
            <a:r>
              <a:rPr lang="en-US" altLang="zh-CN" dirty="0"/>
              <a:t>+DMA</a:t>
            </a:r>
            <a:r>
              <a:rPr lang="zh-CN" altLang="en-US" dirty="0"/>
              <a:t>组合？</a:t>
            </a:r>
            <a:endParaRPr lang="en-US" altLang="zh-CN" dirty="0"/>
          </a:p>
          <a:p>
            <a:r>
              <a:rPr lang="zh-CN" altLang="en-US" dirty="0"/>
              <a:t>轮循好，还是中断好？</a:t>
            </a:r>
            <a:endParaRPr lang="en-US" altLang="zh-CN" dirty="0"/>
          </a:p>
          <a:p>
            <a:r>
              <a:rPr lang="zh-CN" altLang="en-US" dirty="0"/>
              <a:t>中断的代价是什么？</a:t>
            </a:r>
            <a:endParaRPr lang="en-US" altLang="zh-CN" dirty="0"/>
          </a:p>
          <a:p>
            <a:pPr lvl="1"/>
            <a:r>
              <a:rPr lang="zh-CN" altLang="en-US" dirty="0"/>
              <a:t>中断是在内核态处理的，中断响应需要内核态的切换</a:t>
            </a:r>
            <a:endParaRPr lang="en-US" altLang="zh-CN" dirty="0"/>
          </a:p>
          <a:p>
            <a:pPr lvl="1"/>
            <a:r>
              <a:rPr lang="zh-CN" altLang="en-US" dirty="0"/>
              <a:t>中断通常对应着上下文切换，会打断当前进程</a:t>
            </a:r>
            <a:endParaRPr lang="en-US" altLang="zh-CN" dirty="0"/>
          </a:p>
          <a:p>
            <a:pPr lvl="1"/>
            <a:r>
              <a:rPr lang="zh-CN" altLang="en-US" dirty="0"/>
              <a:t>中断需要控制流跳转，造成流水线和</a:t>
            </a:r>
            <a:r>
              <a:rPr lang="en-US" altLang="zh-CN" dirty="0"/>
              <a:t>cache</a:t>
            </a:r>
            <a:r>
              <a:rPr lang="zh-CN" altLang="en-US" dirty="0"/>
              <a:t>的影响</a:t>
            </a:r>
            <a:endParaRPr lang="en-US" altLang="zh-CN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1</a:t>
            </a:r>
            <a:r>
              <a:rPr lang="zh-CN" altLang="en-US" dirty="0"/>
              <a:t>：用户态中断（</a:t>
            </a:r>
            <a:r>
              <a:rPr lang="en-US" altLang="zh-CN" dirty="0"/>
              <a:t>RISCV64</a:t>
            </a:r>
            <a:r>
              <a:rPr lang="zh-CN" altLang="en-US" dirty="0"/>
              <a:t>手册）</a:t>
            </a:r>
            <a:endParaRPr lang="en-US" altLang="zh-CN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2</a:t>
            </a:r>
            <a:r>
              <a:rPr lang="zh-CN" altLang="en-US" dirty="0"/>
              <a:t>：利用轮询发现状态变化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3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Levels of I/O software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CA27763-2966-C261-E5AE-3EE7659B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9618391" cy="727482"/>
          </a:xfrm>
        </p:spPr>
        <p:txBody>
          <a:bodyPr/>
          <a:lstStyle/>
          <a:p>
            <a:r>
              <a:rPr lang="zh-CN" altLang="en-US" dirty="0"/>
              <a:t>如何让应用不必在意硬件的细微差异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6929239" y="5239178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interrupt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8297665" y="6031340"/>
            <a:ext cx="2016125" cy="4318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>
                <a:solidFill>
                  <a:srgbClr val="FF0000"/>
                </a:solidFill>
              </a:rPr>
              <a:t>Hardware</a:t>
            </a:r>
            <a:endParaRPr kumimoji="0" lang="zh-CN" altLang="en-US" sz="1800">
              <a:solidFill>
                <a:srgbClr val="FF0000"/>
              </a:solidFill>
            </a:endParaRPr>
          </a:p>
        </p:txBody>
      </p:sp>
      <p:sp>
        <p:nvSpPr>
          <p:cNvPr id="10" name="AutoShape 16"/>
          <p:cNvSpPr>
            <a:spLocks noChangeArrowheads="1"/>
          </p:cNvSpPr>
          <p:nvPr/>
        </p:nvSpPr>
        <p:spPr bwMode="auto">
          <a:xfrm>
            <a:off x="5273477" y="4447015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driver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1563490" y="2862690"/>
            <a:ext cx="2341563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User process 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2" name="AutoShape 18"/>
          <p:cNvSpPr>
            <a:spLocks noChangeArrowheads="1"/>
          </p:cNvSpPr>
          <p:nvPr/>
        </p:nvSpPr>
        <p:spPr bwMode="auto">
          <a:xfrm>
            <a:off x="3617715" y="3583415"/>
            <a:ext cx="2087563" cy="630238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Device </a:t>
            </a:r>
          </a:p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independence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cxnSp>
        <p:nvCxnSpPr>
          <p:cNvPr id="13" name="AutoShape 19"/>
          <p:cNvCxnSpPr>
            <a:cxnSpLocks noChangeShapeType="1"/>
            <a:stCxn id="11" idx="2"/>
            <a:endCxn id="12" idx="1"/>
          </p:cNvCxnSpPr>
          <p:nvPr/>
        </p:nvCxnSpPr>
        <p:spPr bwMode="auto">
          <a:xfrm rot="16200000" flipH="1">
            <a:off x="2873971" y="3153997"/>
            <a:ext cx="603250" cy="88423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0"/>
          <p:cNvCxnSpPr>
            <a:cxnSpLocks noChangeShapeType="1"/>
            <a:stCxn id="12" idx="2"/>
            <a:endCxn id="10" idx="1"/>
          </p:cNvCxnSpPr>
          <p:nvPr/>
        </p:nvCxnSpPr>
        <p:spPr bwMode="auto">
          <a:xfrm rot="16200000" flipH="1">
            <a:off x="4742459" y="4131897"/>
            <a:ext cx="449262" cy="612775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21"/>
          <p:cNvCxnSpPr>
            <a:cxnSpLocks noChangeShapeType="1"/>
            <a:stCxn id="10" idx="2"/>
            <a:endCxn id="8" idx="1"/>
          </p:cNvCxnSpPr>
          <p:nvPr/>
        </p:nvCxnSpPr>
        <p:spPr bwMode="auto">
          <a:xfrm rot="16200000" flipH="1">
            <a:off x="6335515" y="4861354"/>
            <a:ext cx="576263" cy="61118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22"/>
          <p:cNvCxnSpPr>
            <a:cxnSpLocks noChangeShapeType="1"/>
            <a:stCxn id="8" idx="2"/>
            <a:endCxn id="9" idx="1"/>
          </p:cNvCxnSpPr>
          <p:nvPr/>
        </p:nvCxnSpPr>
        <p:spPr bwMode="auto">
          <a:xfrm rot="16200000" flipH="1">
            <a:off x="7847608" y="5797184"/>
            <a:ext cx="576262" cy="323850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23"/>
          <p:cNvCxnSpPr>
            <a:cxnSpLocks noChangeShapeType="1"/>
            <a:stCxn id="9" idx="0"/>
            <a:endCxn id="8" idx="3"/>
          </p:cNvCxnSpPr>
          <p:nvPr/>
        </p:nvCxnSpPr>
        <p:spPr bwMode="auto">
          <a:xfrm rot="5400000" flipH="1">
            <a:off x="8873927" y="5599540"/>
            <a:ext cx="576262" cy="287338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24"/>
          <p:cNvCxnSpPr>
            <a:cxnSpLocks noChangeShapeType="1"/>
            <a:stCxn id="8" idx="0"/>
            <a:endCxn id="10" idx="3"/>
          </p:cNvCxnSpPr>
          <p:nvPr/>
        </p:nvCxnSpPr>
        <p:spPr bwMode="auto">
          <a:xfrm rot="5400000" flipH="1">
            <a:off x="7380090" y="4645454"/>
            <a:ext cx="576263" cy="61118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25"/>
          <p:cNvCxnSpPr>
            <a:cxnSpLocks noChangeShapeType="1"/>
            <a:stCxn id="10" idx="0"/>
            <a:endCxn id="12" idx="3"/>
          </p:cNvCxnSpPr>
          <p:nvPr/>
        </p:nvCxnSpPr>
        <p:spPr bwMode="auto">
          <a:xfrm rot="16200000" flipV="1">
            <a:off x="5737028" y="3865991"/>
            <a:ext cx="549275" cy="612775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26"/>
          <p:cNvCxnSpPr>
            <a:cxnSpLocks noChangeShapeType="1"/>
            <a:stCxn id="12" idx="0"/>
            <a:endCxn id="11" idx="3"/>
          </p:cNvCxnSpPr>
          <p:nvPr/>
        </p:nvCxnSpPr>
        <p:spPr bwMode="auto">
          <a:xfrm rot="16200000" flipV="1">
            <a:off x="4031259" y="2952385"/>
            <a:ext cx="504825" cy="75723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2063552" y="2070529"/>
            <a:ext cx="1243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Request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3349428" y="2070529"/>
            <a:ext cx="13033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Respond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3" name="Line 30"/>
          <p:cNvSpPr>
            <a:spLocks noChangeShapeType="1"/>
          </p:cNvSpPr>
          <p:nvPr/>
        </p:nvSpPr>
        <p:spPr bwMode="auto">
          <a:xfrm>
            <a:off x="2177852" y="2430890"/>
            <a:ext cx="0" cy="431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31"/>
          <p:cNvSpPr>
            <a:spLocks noChangeShapeType="1"/>
          </p:cNvSpPr>
          <p:nvPr/>
        </p:nvSpPr>
        <p:spPr bwMode="auto">
          <a:xfrm flipV="1">
            <a:off x="3546277" y="2359453"/>
            <a:ext cx="0" cy="431800"/>
          </a:xfrm>
          <a:prstGeom prst="line">
            <a:avLst/>
          </a:prstGeom>
          <a:noFill/>
          <a:ln w="19050">
            <a:solidFill>
              <a:srgbClr val="99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32"/>
          <p:cNvSpPr>
            <a:spLocks noChangeArrowheads="1"/>
          </p:cNvSpPr>
          <p:nvPr/>
        </p:nvSpPr>
        <p:spPr bwMode="auto">
          <a:xfrm>
            <a:off x="1528564" y="3799316"/>
            <a:ext cx="1606550" cy="1414463"/>
          </a:xfrm>
          <a:prstGeom prst="wedgeRectCallout">
            <a:avLst>
              <a:gd name="adj1" fmla="val 30569"/>
              <a:gd name="adj2" fmla="val -69778"/>
            </a:avLst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System call libraries, daemon process such as spooling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6" name="AutoShape 33"/>
          <p:cNvSpPr>
            <a:spLocks noChangeArrowheads="1"/>
          </p:cNvSpPr>
          <p:nvPr/>
        </p:nvSpPr>
        <p:spPr bwMode="auto">
          <a:xfrm>
            <a:off x="5417939" y="2427716"/>
            <a:ext cx="2217738" cy="1082675"/>
          </a:xfrm>
          <a:prstGeom prst="wedgeEllipseCallout">
            <a:avLst>
              <a:gd name="adj1" fmla="val -54250"/>
              <a:gd name="adj2" fmla="val 538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Naming, protection, sharing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7" name="AutoShape 34"/>
          <p:cNvSpPr>
            <a:spLocks noChangeArrowheads="1"/>
          </p:cNvSpPr>
          <p:nvPr/>
        </p:nvSpPr>
        <p:spPr bwMode="auto">
          <a:xfrm>
            <a:off x="2920802" y="4976961"/>
            <a:ext cx="2786062" cy="1476375"/>
          </a:xfrm>
          <a:prstGeom prst="cloudCallout">
            <a:avLst>
              <a:gd name="adj1" fmla="val 80060"/>
              <a:gd name="adj2" fmla="val -6321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Error handling, registers setting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8" name="AutoShape 35"/>
          <p:cNvSpPr>
            <a:spLocks/>
          </p:cNvSpPr>
          <p:nvPr/>
        </p:nvSpPr>
        <p:spPr bwMode="auto">
          <a:xfrm>
            <a:off x="8878689" y="4045378"/>
            <a:ext cx="1257300" cy="609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3056"/>
              <a:gd name="adj5" fmla="val 184116"/>
              <a:gd name="adj6" fmla="val -79167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Handle I/O interrupt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1" grpId="0"/>
      <p:bldP spid="22" grpId="0"/>
      <p:bldP spid="25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376A5-D326-730E-E821-3200865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示例：触摸屏的中断、寄存器和数据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9455843-B055-87CD-AB11-C6B98BA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6EC824-9B00-43B9-B145-5C691A1B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182"/>
            <a:ext cx="12192000" cy="41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81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376A5-D326-730E-E821-3200865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示例：触摸屏的中断、寄存器和数据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9455843-B055-87CD-AB11-C6B98BA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DBD2A2-8D28-4075-9E67-FB736AE2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567088"/>
            <a:ext cx="8594020" cy="52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376A5-D326-730E-E821-3200865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示例：触摸屏的中断、寄存器和数据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9455843-B055-87CD-AB11-C6B98BA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E70F82-EDE2-4EEF-8B3D-97914F51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484784"/>
            <a:ext cx="8879184" cy="51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0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/>
          <p:cNvSpPr>
            <a:spLocks noChangeArrowheads="1"/>
          </p:cNvSpPr>
          <p:nvPr/>
        </p:nvSpPr>
        <p:spPr bwMode="auto">
          <a:xfrm>
            <a:off x="2603500" y="5798393"/>
            <a:ext cx="7772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0" lang="zh-CN" altLang="en-US" sz="2000" dirty="0"/>
              <a:t>设备驱动程序的逻辑位置被指明</a:t>
            </a:r>
          </a:p>
          <a:p>
            <a:pPr eaLnBrk="1" hangingPunct="1">
              <a:lnSpc>
                <a:spcPct val="90000"/>
              </a:lnSpc>
            </a:pPr>
            <a:r>
              <a:rPr kumimoji="0" lang="zh-CN" altLang="en-US" sz="2000" dirty="0"/>
              <a:t>驱动程序与设备控制器之间通过总线完成通信</a:t>
            </a:r>
          </a:p>
        </p:txBody>
      </p:sp>
      <p:pic>
        <p:nvPicPr>
          <p:cNvPr id="51203" name="Picture 6" descr="5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207342"/>
            <a:ext cx="5329237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8"/>
          <p:cNvSpPr txBox="1">
            <a:spLocks noChangeArrowheads="1"/>
          </p:cNvSpPr>
          <p:nvPr/>
        </p:nvSpPr>
        <p:spPr bwMode="auto">
          <a:xfrm>
            <a:off x="8328026" y="1926480"/>
            <a:ext cx="208845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 dirty="0">
                <a:latin typeface="Times New Roman" panose="02020603050405020304" pitchFamily="18" charset="0"/>
              </a:rPr>
              <a:t>对设备执行操作进行控制、解析数据格式的代码是设备驱动程序！</a:t>
            </a:r>
          </a:p>
        </p:txBody>
      </p:sp>
      <p:sp>
        <p:nvSpPr>
          <p:cNvPr id="51206" name="Text Box 9"/>
          <p:cNvSpPr txBox="1">
            <a:spLocks noChangeArrowheads="1"/>
          </p:cNvSpPr>
          <p:nvPr/>
        </p:nvSpPr>
        <p:spPr bwMode="auto">
          <a:xfrm>
            <a:off x="9538973" y="4391025"/>
            <a:ext cx="492443" cy="9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 b="1">
              <a:latin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E376A5-D326-730E-E821-32008655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设备驱动程序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9455843-B055-87CD-AB11-C6B98BA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A7E3DF-A0AF-49B8-95C0-04158C5A7ADA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5325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Device driver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Introduction of device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Instructions to control device controller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Device driver always treated as kernel process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OS provide uniform interfaces to abstract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Device driver: static library or dynamic library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Working flow of device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Receive and check the parameters sent by high-level process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Check device and start device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Configure registers of device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Receive the status of I/O operations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Important issues of device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Synchronous blocking VS running-without-delay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Reentrant: the complexity of driver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Hot pluggable system and memory requests: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DF14A-A240-9FDB-87C4-861291CF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AABD81-3A4B-61BC-5D12-BBE5658C019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示例：触屏驱动的工作原理</a:t>
            </a:r>
            <a:r>
              <a:rPr lang="en-US" altLang="zh-CN" dirty="0"/>
              <a:t>-</a:t>
            </a:r>
            <a:r>
              <a:rPr lang="zh-CN" altLang="en-US" dirty="0"/>
              <a:t>中断响应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1692C8-68AD-4218-B506-BA74C6AA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556792"/>
            <a:ext cx="9144000" cy="1359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71D3BF-1471-4E20-8637-BD918D13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73400"/>
            <a:ext cx="74676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2492826"/>
            <a:ext cx="12192000" cy="11922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r>
              <a:rPr lang="en-US" altLang="zh-CN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6000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：设备管理</a:t>
            </a:r>
            <a:endParaRPr lang="en-US" altLang="zh-CN" sz="6000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DF14A-A240-9FDB-87C4-861291CF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AABD81-3A4B-61BC-5D12-BBE5658C019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示例：触屏驱动的工作原理</a:t>
            </a:r>
            <a:r>
              <a:rPr lang="en-US" altLang="zh-CN" dirty="0"/>
              <a:t>-</a:t>
            </a:r>
            <a:r>
              <a:rPr lang="zh-CN" altLang="en-US" dirty="0"/>
              <a:t>注册设备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804EB2C-57C9-4219-8DC3-CA161D61C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903" y="1570038"/>
            <a:ext cx="685219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06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3828A-861A-B450-17AD-12B282CB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D7FB60-3AB3-7681-E5FF-02FEC79BAF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示例：</a:t>
            </a:r>
            <a:r>
              <a:rPr lang="en-US" altLang="zh-CN" dirty="0"/>
              <a:t>Input Device</a:t>
            </a:r>
            <a:r>
              <a:rPr lang="zh-CN" altLang="en-US" dirty="0"/>
              <a:t>在</a:t>
            </a:r>
            <a:r>
              <a:rPr lang="en-US" altLang="zh-CN" dirty="0"/>
              <a:t>Linux</a:t>
            </a:r>
            <a:r>
              <a:rPr lang="zh-CN" altLang="en-US" dirty="0"/>
              <a:t>中的驱动结构</a:t>
            </a:r>
          </a:p>
        </p:txBody>
      </p:sp>
      <p:pic>
        <p:nvPicPr>
          <p:cNvPr id="6146" name="Picture 2" descr="The Linux Device Model--Essential Linux Device Drivers--嵌入式linux中文站">
            <a:extLst>
              <a:ext uri="{FF2B5EF4-FFF2-40B4-BE49-F238E27FC236}">
                <a16:creationId xmlns:a16="http://schemas.microsoft.com/office/drawing/2014/main" id="{7B7FFEEC-EF54-C3D8-3ACD-CC61F57136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3832" y="1772816"/>
            <a:ext cx="364433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0D2987-A2D3-4495-B8D4-EFD1304D76CF}"/>
              </a:ext>
            </a:extLst>
          </p:cNvPr>
          <p:cNvSpPr txBox="1"/>
          <p:nvPr/>
        </p:nvSpPr>
        <p:spPr>
          <a:xfrm>
            <a:off x="8328248" y="4365104"/>
            <a:ext cx="3644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输入设备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指点型输入设备</a:t>
            </a:r>
            <a:endParaRPr lang="en-US" altLang="zh-CN" dirty="0"/>
          </a:p>
          <a:p>
            <a:r>
              <a:rPr lang="en-US" altLang="zh-CN" dirty="0"/>
              <a:t>--USB</a:t>
            </a:r>
            <a:r>
              <a:rPr lang="zh-CN" altLang="en-US" dirty="0"/>
              <a:t>连接的指点型输入设备</a:t>
            </a:r>
            <a:endParaRPr lang="en-US" altLang="zh-CN" dirty="0"/>
          </a:p>
          <a:p>
            <a:r>
              <a:rPr lang="en-US" altLang="zh-CN" dirty="0"/>
              <a:t>---</a:t>
            </a:r>
            <a:r>
              <a:rPr lang="zh-CN" altLang="en-US" dirty="0"/>
              <a:t>在驱动中实现对于</a:t>
            </a:r>
            <a:r>
              <a:rPr lang="en-US" altLang="zh-CN" dirty="0"/>
              <a:t>XY</a:t>
            </a:r>
            <a:r>
              <a:rPr lang="zh-CN" altLang="en-US" dirty="0"/>
              <a:t>坐标的读取并填入相应的数据结构</a:t>
            </a:r>
          </a:p>
        </p:txBody>
      </p:sp>
    </p:spTree>
    <p:extLst>
      <p:ext uri="{BB962C8B-B14F-4D97-AF65-F5344CB8AC3E}">
        <p14:creationId xmlns:p14="http://schemas.microsoft.com/office/powerpoint/2010/main" val="37350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E7C70C-7E39-48E5-9B30-60BA7EEF2A75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Levels of I/O software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102404-29D2-3C9E-8FD0-4E9AF226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9780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如何让应用不必在意硬件的细微差异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7001247" y="5174099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interrupt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8369673" y="5966261"/>
            <a:ext cx="2016125" cy="4318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>
                <a:solidFill>
                  <a:srgbClr val="FF0000"/>
                </a:solidFill>
              </a:rPr>
              <a:t>Hardware</a:t>
            </a:r>
            <a:endParaRPr kumimoji="0" lang="zh-CN" altLang="en-US" sz="1800">
              <a:solidFill>
                <a:srgbClr val="FF0000"/>
              </a:solidFill>
            </a:endParaRPr>
          </a:p>
        </p:txBody>
      </p:sp>
      <p:sp>
        <p:nvSpPr>
          <p:cNvPr id="10" name="AutoShape 16"/>
          <p:cNvSpPr>
            <a:spLocks noChangeArrowheads="1"/>
          </p:cNvSpPr>
          <p:nvPr/>
        </p:nvSpPr>
        <p:spPr bwMode="auto">
          <a:xfrm>
            <a:off x="5345485" y="4381936"/>
            <a:ext cx="2089150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driver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1635498" y="2797611"/>
            <a:ext cx="2341563" cy="431800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User process 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sp>
        <p:nvSpPr>
          <p:cNvPr id="12" name="AutoShape 18"/>
          <p:cNvSpPr>
            <a:spLocks noChangeArrowheads="1"/>
          </p:cNvSpPr>
          <p:nvPr/>
        </p:nvSpPr>
        <p:spPr bwMode="auto">
          <a:xfrm>
            <a:off x="3689723" y="3518336"/>
            <a:ext cx="2087563" cy="630238"/>
          </a:xfrm>
          <a:prstGeom prst="flowChartPredefinedProcess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Device </a:t>
            </a:r>
          </a:p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9C4E00"/>
                </a:solidFill>
              </a:rPr>
              <a:t>independence</a:t>
            </a:r>
            <a:endParaRPr kumimoji="0" lang="zh-CN" altLang="en-US" sz="1800" b="1">
              <a:solidFill>
                <a:srgbClr val="9C4E00"/>
              </a:solidFill>
            </a:endParaRPr>
          </a:p>
        </p:txBody>
      </p:sp>
      <p:cxnSp>
        <p:nvCxnSpPr>
          <p:cNvPr id="13" name="AutoShape 19"/>
          <p:cNvCxnSpPr>
            <a:cxnSpLocks noChangeShapeType="1"/>
            <a:stCxn id="11" idx="2"/>
            <a:endCxn id="12" idx="1"/>
          </p:cNvCxnSpPr>
          <p:nvPr/>
        </p:nvCxnSpPr>
        <p:spPr bwMode="auto">
          <a:xfrm rot="16200000" flipH="1">
            <a:off x="2945979" y="3088918"/>
            <a:ext cx="603250" cy="88423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0"/>
          <p:cNvCxnSpPr>
            <a:cxnSpLocks noChangeShapeType="1"/>
            <a:stCxn id="12" idx="2"/>
            <a:endCxn id="10" idx="1"/>
          </p:cNvCxnSpPr>
          <p:nvPr/>
        </p:nvCxnSpPr>
        <p:spPr bwMode="auto">
          <a:xfrm rot="16200000" flipH="1">
            <a:off x="4814467" y="4066818"/>
            <a:ext cx="449262" cy="612775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21"/>
          <p:cNvCxnSpPr>
            <a:cxnSpLocks noChangeShapeType="1"/>
            <a:stCxn id="10" idx="2"/>
            <a:endCxn id="8" idx="1"/>
          </p:cNvCxnSpPr>
          <p:nvPr/>
        </p:nvCxnSpPr>
        <p:spPr bwMode="auto">
          <a:xfrm rot="16200000" flipH="1">
            <a:off x="6407523" y="4796275"/>
            <a:ext cx="576263" cy="611187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22"/>
          <p:cNvCxnSpPr>
            <a:cxnSpLocks noChangeShapeType="1"/>
            <a:stCxn id="8" idx="2"/>
            <a:endCxn id="9" idx="1"/>
          </p:cNvCxnSpPr>
          <p:nvPr/>
        </p:nvCxnSpPr>
        <p:spPr bwMode="auto">
          <a:xfrm rot="16200000" flipH="1">
            <a:off x="7919616" y="5732105"/>
            <a:ext cx="576262" cy="323850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23"/>
          <p:cNvCxnSpPr>
            <a:cxnSpLocks noChangeShapeType="1"/>
            <a:stCxn id="9" idx="0"/>
            <a:endCxn id="8" idx="3"/>
          </p:cNvCxnSpPr>
          <p:nvPr/>
        </p:nvCxnSpPr>
        <p:spPr bwMode="auto">
          <a:xfrm rot="5400000" flipH="1">
            <a:off x="8945935" y="5534461"/>
            <a:ext cx="576262" cy="287338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24"/>
          <p:cNvCxnSpPr>
            <a:cxnSpLocks noChangeShapeType="1"/>
            <a:stCxn id="8" idx="0"/>
            <a:endCxn id="10" idx="3"/>
          </p:cNvCxnSpPr>
          <p:nvPr/>
        </p:nvCxnSpPr>
        <p:spPr bwMode="auto">
          <a:xfrm rot="5400000" flipH="1">
            <a:off x="7452098" y="4580375"/>
            <a:ext cx="576263" cy="61118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25"/>
          <p:cNvCxnSpPr>
            <a:cxnSpLocks noChangeShapeType="1"/>
            <a:stCxn id="10" idx="0"/>
            <a:endCxn id="12" idx="3"/>
          </p:cNvCxnSpPr>
          <p:nvPr/>
        </p:nvCxnSpPr>
        <p:spPr bwMode="auto">
          <a:xfrm rot="16200000" flipV="1">
            <a:off x="5809036" y="3800912"/>
            <a:ext cx="549275" cy="612775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26"/>
          <p:cNvCxnSpPr>
            <a:cxnSpLocks noChangeShapeType="1"/>
            <a:stCxn id="12" idx="0"/>
            <a:endCxn id="11" idx="3"/>
          </p:cNvCxnSpPr>
          <p:nvPr/>
        </p:nvCxnSpPr>
        <p:spPr bwMode="auto">
          <a:xfrm rot="16200000" flipV="1">
            <a:off x="4103267" y="2887306"/>
            <a:ext cx="504825" cy="757237"/>
          </a:xfrm>
          <a:prstGeom prst="bentConnector2">
            <a:avLst/>
          </a:prstGeom>
          <a:noFill/>
          <a:ln w="19050">
            <a:solidFill>
              <a:srgbClr val="993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2135560" y="2005450"/>
            <a:ext cx="1243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Request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3421436" y="2005450"/>
            <a:ext cx="13033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chemeClr val="tx1"/>
                </a:solidFill>
              </a:rPr>
              <a:t>Respond</a:t>
            </a:r>
            <a:endParaRPr kumimoji="0" lang="zh-CN" altLang="en-US" sz="1800" b="1">
              <a:solidFill>
                <a:schemeClr val="tx1"/>
              </a:solidFill>
            </a:endParaRPr>
          </a:p>
        </p:txBody>
      </p:sp>
      <p:sp>
        <p:nvSpPr>
          <p:cNvPr id="23" name="Line 30"/>
          <p:cNvSpPr>
            <a:spLocks noChangeShapeType="1"/>
          </p:cNvSpPr>
          <p:nvPr/>
        </p:nvSpPr>
        <p:spPr bwMode="auto">
          <a:xfrm>
            <a:off x="2249860" y="2365811"/>
            <a:ext cx="0" cy="431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31"/>
          <p:cNvSpPr>
            <a:spLocks noChangeShapeType="1"/>
          </p:cNvSpPr>
          <p:nvPr/>
        </p:nvSpPr>
        <p:spPr bwMode="auto">
          <a:xfrm flipV="1">
            <a:off x="3618285" y="2294374"/>
            <a:ext cx="0" cy="431800"/>
          </a:xfrm>
          <a:prstGeom prst="line">
            <a:avLst/>
          </a:prstGeom>
          <a:noFill/>
          <a:ln w="19050">
            <a:solidFill>
              <a:srgbClr val="99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32"/>
          <p:cNvSpPr>
            <a:spLocks noChangeArrowheads="1"/>
          </p:cNvSpPr>
          <p:nvPr/>
        </p:nvSpPr>
        <p:spPr bwMode="auto">
          <a:xfrm>
            <a:off x="1600572" y="3734237"/>
            <a:ext cx="1606550" cy="1414463"/>
          </a:xfrm>
          <a:prstGeom prst="wedgeRectCallout">
            <a:avLst>
              <a:gd name="adj1" fmla="val 30569"/>
              <a:gd name="adj2" fmla="val -69778"/>
            </a:avLst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System call libraries, daemon process such as spooling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6" name="AutoShape 33"/>
          <p:cNvSpPr>
            <a:spLocks noChangeArrowheads="1"/>
          </p:cNvSpPr>
          <p:nvPr/>
        </p:nvSpPr>
        <p:spPr bwMode="auto">
          <a:xfrm>
            <a:off x="5489947" y="2362637"/>
            <a:ext cx="2217738" cy="1082675"/>
          </a:xfrm>
          <a:prstGeom prst="wedgeEllipseCallout">
            <a:avLst>
              <a:gd name="adj1" fmla="val -54250"/>
              <a:gd name="adj2" fmla="val 538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Naming, protection, sharing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7" name="AutoShape 34"/>
          <p:cNvSpPr>
            <a:spLocks noChangeArrowheads="1"/>
          </p:cNvSpPr>
          <p:nvPr/>
        </p:nvSpPr>
        <p:spPr bwMode="auto">
          <a:xfrm>
            <a:off x="2992810" y="5029637"/>
            <a:ext cx="2389188" cy="1476375"/>
          </a:xfrm>
          <a:prstGeom prst="cloudCallout">
            <a:avLst>
              <a:gd name="adj1" fmla="val 80060"/>
              <a:gd name="adj2" fmla="val -6321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Error handling, registers setting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8" name="AutoShape 35"/>
          <p:cNvSpPr>
            <a:spLocks/>
          </p:cNvSpPr>
          <p:nvPr/>
        </p:nvSpPr>
        <p:spPr bwMode="auto">
          <a:xfrm>
            <a:off x="8950697" y="3980299"/>
            <a:ext cx="1257300" cy="6096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3056"/>
              <a:gd name="adj5" fmla="val 184116"/>
              <a:gd name="adj6" fmla="val -79167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  <a:buClrTx/>
              <a:buFont typeface="Wingdings" panose="05000000000000000000" pitchFamily="2" charset="2"/>
              <a:buNone/>
            </a:pPr>
            <a:r>
              <a:rPr kumimoji="0" lang="en-US" altLang="zh-CN" sz="1600" b="1">
                <a:solidFill>
                  <a:schemeClr val="tx1"/>
                </a:solidFill>
              </a:rPr>
              <a:t>Handle I/O interrupt</a:t>
            </a:r>
            <a:endParaRPr kumimoji="0"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09163D-04F4-BF16-2F4E-4F792F6942F3}"/>
              </a:ext>
            </a:extLst>
          </p:cNvPr>
          <p:cNvSpPr txBox="1"/>
          <p:nvPr/>
        </p:nvSpPr>
        <p:spPr>
          <a:xfrm>
            <a:off x="5375647" y="5644353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中断与驱动在内核态，处理硬件的细节差异。例如不同鼠标的</a:t>
            </a:r>
            <a:r>
              <a:rPr lang="en-US" altLang="zh-CN" dirty="0"/>
              <a:t>DPI</a:t>
            </a:r>
            <a:r>
              <a:rPr lang="zh-CN" altLang="en-US" dirty="0"/>
              <a:t>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EF0A23-B17E-A9BC-66F1-EC9A788CAE65}"/>
              </a:ext>
            </a:extLst>
          </p:cNvPr>
          <p:cNvSpPr txBox="1"/>
          <p:nvPr/>
        </p:nvSpPr>
        <p:spPr>
          <a:xfrm>
            <a:off x="7674798" y="1923994"/>
            <a:ext cx="31737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设备无关层在内核态的上层、或者用户态的系统库中。用于实现一类设备的统一接口。例如，鼠标、轨迹球、指点杆归为一类，使用类似的代码和接口进行处理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E623FC-6313-8213-90EA-37723C315F38}"/>
              </a:ext>
            </a:extLst>
          </p:cNvPr>
          <p:cNvSpPr/>
          <p:nvPr/>
        </p:nvSpPr>
        <p:spPr bwMode="auto">
          <a:xfrm>
            <a:off x="3905524" y="2617286"/>
            <a:ext cx="3529101" cy="7835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</a:rPr>
              <a:t>思考：会不会出现在设备无关层没有对应类型的设备？</a:t>
            </a:r>
          </a:p>
        </p:txBody>
      </p:sp>
    </p:spTree>
    <p:extLst>
      <p:ext uri="{BB962C8B-B14F-4D97-AF65-F5344CB8AC3E}">
        <p14:creationId xmlns:p14="http://schemas.microsoft.com/office/powerpoint/2010/main" val="28191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970337-B478-4E20-BBE8-DC54C7FD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5B6572-4FD2-43BE-96EB-8709E78757E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设备管理中的“设备无关”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D8C04D-BBF4-4003-91D6-7C74C8257B7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总结设备的特征并完成了分类</a:t>
            </a:r>
            <a:endParaRPr lang="en-US" altLang="zh-CN" dirty="0"/>
          </a:p>
          <a:p>
            <a:r>
              <a:rPr lang="zh-CN" altLang="en-US" dirty="0"/>
              <a:t>对于一类设备，</a:t>
            </a:r>
            <a:r>
              <a:rPr lang="en-US" altLang="zh-CN" dirty="0"/>
              <a:t>OS</a:t>
            </a:r>
            <a:r>
              <a:rPr lang="zh-CN" altLang="en-US" dirty="0"/>
              <a:t>提供统一的接口</a:t>
            </a:r>
            <a:endParaRPr lang="en-US" altLang="zh-CN" dirty="0"/>
          </a:p>
          <a:p>
            <a:pPr lvl="1"/>
            <a:r>
              <a:rPr lang="zh-CN" altLang="en-US" dirty="0"/>
              <a:t>接口中包罗万象，涵盖了这一类设备中所有可能出现的信息</a:t>
            </a:r>
            <a:endParaRPr lang="en-US" altLang="zh-CN" dirty="0"/>
          </a:p>
          <a:p>
            <a:r>
              <a:rPr lang="zh-CN" altLang="en-US" dirty="0"/>
              <a:t>有没有可能出现“无法归类”的设备？</a:t>
            </a:r>
          </a:p>
        </p:txBody>
      </p:sp>
    </p:spTree>
    <p:extLst>
      <p:ext uri="{BB962C8B-B14F-4D97-AF65-F5344CB8AC3E}">
        <p14:creationId xmlns:p14="http://schemas.microsoft.com/office/powerpoint/2010/main" val="2228040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026D5-F884-5C9E-C027-BA16EB6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A7375E-A9B2-878C-0133-C53BF1F0574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示例：输入设备演化过程中的意外</a:t>
            </a:r>
            <a:r>
              <a:rPr lang="en-US" altLang="zh-CN" dirty="0"/>
              <a:t>---</a:t>
            </a:r>
            <a:r>
              <a:rPr lang="zh-CN" altLang="en-US" dirty="0"/>
              <a:t>多点触控屏</a:t>
            </a:r>
          </a:p>
        </p:txBody>
      </p:sp>
      <p:pic>
        <p:nvPicPr>
          <p:cNvPr id="5122" name="Picture 2" descr="Multitouch - The Technology of 2008 - Graet New">
            <a:extLst>
              <a:ext uri="{FF2B5EF4-FFF2-40B4-BE49-F238E27FC236}">
                <a16:creationId xmlns:a16="http://schemas.microsoft.com/office/drawing/2014/main" id="{FFB649AA-6643-4071-997B-BD4C52F44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790700"/>
            <a:ext cx="5531696" cy="40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60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026D5-F884-5C9E-C027-BA16EB63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A7375E-A9B2-878C-0133-C53BF1F0574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示例：输入设备演化过程中的意外</a:t>
            </a:r>
            <a:r>
              <a:rPr lang="en-US" altLang="zh-CN" dirty="0"/>
              <a:t>---</a:t>
            </a:r>
            <a:r>
              <a:rPr lang="zh-CN" altLang="en-US" dirty="0"/>
              <a:t>多点触控屏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01B8F2C-3C6D-7D98-840E-B2A9E3F9AA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6413" y="1570038"/>
            <a:ext cx="4499174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0D518D-6429-A43C-64B5-CE3E5086BABB}"/>
              </a:ext>
            </a:extLst>
          </p:cNvPr>
          <p:cNvSpPr txBox="1"/>
          <p:nvPr/>
        </p:nvSpPr>
        <p:spPr>
          <a:xfrm>
            <a:off x="2639616" y="5879013"/>
            <a:ext cx="7777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细节详见：https://blog.csdn.net/qq_41709234/article/details/130235461</a:t>
            </a:r>
          </a:p>
        </p:txBody>
      </p:sp>
    </p:spTree>
    <p:extLst>
      <p:ext uri="{BB962C8B-B14F-4D97-AF65-F5344CB8AC3E}">
        <p14:creationId xmlns:p14="http://schemas.microsoft.com/office/powerpoint/2010/main" val="317548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B80686-6D79-4477-90C9-51AED0839F8B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Device driver</a:t>
            </a:r>
            <a:r>
              <a:rPr lang="zh-CN" altLang="en-US" sz="3600" dirty="0">
                <a:ea typeface="宋体" panose="02010600030101010101" pitchFamily="2" charset="-122"/>
              </a:rPr>
              <a:t>向上层提供的的抽象</a:t>
            </a:r>
          </a:p>
        </p:txBody>
      </p:sp>
      <p:pic>
        <p:nvPicPr>
          <p:cNvPr id="8" name="Picture 6" descr="统一规范驱动程序接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885950"/>
            <a:ext cx="885825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E64910-0FAA-010F-BFBC-BDDC1D50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5B7E5F-41EA-2443-F6CA-A0621FF8AA4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程序如何获取设备的信息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A90FE-36EE-DC67-39D2-8C416F3C637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设备的数据通常存于内核态</a:t>
            </a:r>
            <a:endParaRPr lang="en-US" altLang="zh-CN" dirty="0"/>
          </a:p>
          <a:p>
            <a:pPr lvl="1"/>
            <a:r>
              <a:rPr lang="zh-CN" altLang="en-US" dirty="0"/>
              <a:t>设备的空间通常被映射到特权态区域</a:t>
            </a:r>
            <a:endParaRPr lang="en-US" altLang="zh-CN" dirty="0"/>
          </a:p>
          <a:p>
            <a:pPr lvl="1"/>
            <a:r>
              <a:rPr lang="zh-CN" altLang="en-US" dirty="0"/>
              <a:t>设备的管理指令为特权指令</a:t>
            </a:r>
            <a:endParaRPr lang="en-US" altLang="zh-CN" dirty="0"/>
          </a:p>
          <a:p>
            <a:pPr lvl="1"/>
            <a:r>
              <a:rPr lang="zh-CN" altLang="en-US" dirty="0"/>
              <a:t>设备管理需要借助中断等机制提高效率</a:t>
            </a:r>
            <a:endParaRPr lang="en-US" altLang="zh-CN" dirty="0"/>
          </a:p>
          <a:p>
            <a:pPr lvl="1"/>
            <a:r>
              <a:rPr lang="zh-CN" altLang="en-US" dirty="0"/>
              <a:t>设备的异常报错需要打断其他应用程序的执行</a:t>
            </a:r>
            <a:endParaRPr lang="en-US" altLang="zh-CN" dirty="0"/>
          </a:p>
          <a:p>
            <a:r>
              <a:rPr lang="zh-CN" altLang="en-US" dirty="0"/>
              <a:t>用户可以从设备中按照特定的格式获取数据</a:t>
            </a:r>
            <a:endParaRPr lang="en-US" altLang="zh-CN" dirty="0"/>
          </a:p>
          <a:p>
            <a:r>
              <a:rPr lang="zh-CN" altLang="en-US" dirty="0"/>
              <a:t>用户可以按照特定的格式向设备发送数据</a:t>
            </a:r>
            <a:endParaRPr lang="en-US" altLang="zh-CN" dirty="0"/>
          </a:p>
          <a:p>
            <a:r>
              <a:rPr lang="zh-CN" altLang="en-US" dirty="0"/>
              <a:t>作为一种“图省事”的方法，有些</a:t>
            </a:r>
            <a:r>
              <a:rPr lang="en-US" altLang="zh-CN" dirty="0"/>
              <a:t>OS</a:t>
            </a:r>
            <a:r>
              <a:rPr lang="zh-CN" altLang="en-US" dirty="0"/>
              <a:t>（例如</a:t>
            </a:r>
            <a:r>
              <a:rPr lang="en-US" altLang="zh-CN" dirty="0"/>
              <a:t>Linux)</a:t>
            </a:r>
            <a:r>
              <a:rPr lang="zh-CN" altLang="en-US" dirty="0"/>
              <a:t>借助文件系统的</a:t>
            </a:r>
            <a:r>
              <a:rPr lang="en-US" altLang="zh-CN" dirty="0" err="1"/>
              <a:t>syscall</a:t>
            </a:r>
            <a:r>
              <a:rPr lang="zh-CN" altLang="en-US" dirty="0"/>
              <a:t>接口，实现对设备的读写</a:t>
            </a:r>
          </a:p>
        </p:txBody>
      </p:sp>
    </p:spTree>
    <p:extLst>
      <p:ext uri="{BB962C8B-B14F-4D97-AF65-F5344CB8AC3E}">
        <p14:creationId xmlns:p14="http://schemas.microsoft.com/office/powerpoint/2010/main" val="510817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945A5-3444-8AD8-9A68-F6CEE329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F566CB-7EEB-CD1F-B54A-161BB723D7C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Everything is file in Linux</a:t>
            </a:r>
            <a:endParaRPr lang="zh-CN" altLang="en-US" dirty="0"/>
          </a:p>
        </p:txBody>
      </p:sp>
      <p:pic>
        <p:nvPicPr>
          <p:cNvPr id="8194" name="Picture 2" descr="Linux Filesystem | Blog of Dr. Agnibho">
            <a:extLst>
              <a:ext uri="{FF2B5EF4-FFF2-40B4-BE49-F238E27FC236}">
                <a16:creationId xmlns:a16="http://schemas.microsoft.com/office/drawing/2014/main" id="{A1D52024-804C-9181-106E-C5DF45686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0337" y="2245519"/>
            <a:ext cx="679132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6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CC8DA5-A57D-0754-0B91-FF744D56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EDE4B5-3CBA-7027-A92E-F8261311126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设备类型的特例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3F246-FC88-B082-8718-F15D713DDEF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键盘是输入设备还是输出设备？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如何控制向一个“输入设备”发送控制命令？</a:t>
            </a:r>
            <a:endParaRPr lang="en-US" altLang="zh-CN" dirty="0"/>
          </a:p>
          <a:p>
            <a:pPr lvl="1"/>
            <a:r>
              <a:rPr lang="zh-CN" altLang="en-US" dirty="0"/>
              <a:t>一个专用的</a:t>
            </a:r>
            <a:r>
              <a:rPr lang="en-US" altLang="zh-CN" dirty="0"/>
              <a:t>API</a:t>
            </a:r>
            <a:r>
              <a:rPr lang="zh-CN" altLang="en-US" dirty="0"/>
              <a:t>：</a:t>
            </a:r>
            <a:r>
              <a:rPr lang="en-US" altLang="zh-CN" dirty="0" err="1"/>
              <a:t>ioctl</a:t>
            </a:r>
            <a:endParaRPr lang="en-US" altLang="zh-C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B16F528-9AB2-2999-51C4-672C393D5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3832" y="2132856"/>
            <a:ext cx="2592288" cy="145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51D3C32-0962-6C2D-35D2-2C0917C5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15" y="4653136"/>
            <a:ext cx="4944357" cy="17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1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C384C-1731-2F55-9FC8-C77DF84B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F489B-EC66-4D97-61F1-D2FD4C5E9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4955577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zh-CN" altLang="en-US" dirty="0"/>
              <a:t>同为数据存储与分配，文件系统与内存系统有相似之处，但也有差异，其差异主要表现在</a:t>
            </a:r>
            <a:r>
              <a:rPr lang="zh-CN" altLang="en-US" dirty="0">
                <a:solidFill>
                  <a:srgbClr val="FF0000"/>
                </a:solidFill>
              </a:rPr>
              <a:t>速度差和持久性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dirty="0"/>
              <a:t>为了应对速度差的问题，文件格式会有一定的优化，比如</a:t>
            </a:r>
            <a:r>
              <a:rPr lang="en-US" altLang="zh-CN" dirty="0"/>
              <a:t>ELF</a:t>
            </a:r>
            <a:r>
              <a:rPr lang="zh-CN" altLang="en-US" dirty="0"/>
              <a:t>与页对齐，视频将播放时间与磁盘方向对齐等。但终于会存在无法匹配的情况，那时只能跳过</a:t>
            </a:r>
            <a:r>
              <a:rPr lang="en-US" altLang="zh-CN" dirty="0"/>
              <a:t>OS</a:t>
            </a:r>
            <a:r>
              <a:rPr lang="zh-CN" altLang="en-US" dirty="0"/>
              <a:t>的</a:t>
            </a:r>
            <a:endParaRPr lang="en-US" altLang="zh-CN" dirty="0"/>
          </a:p>
          <a:p>
            <a:pPr eaLnBrk="1" hangingPunct="1"/>
            <a:r>
              <a:rPr lang="zh-CN" altLang="en-US" dirty="0"/>
              <a:t>持久性使得程序失去了借助复位以快速修复软件错误的可能性，因此必须要做</a:t>
            </a:r>
            <a:r>
              <a:rPr lang="zh-CN" altLang="en-US" dirty="0">
                <a:solidFill>
                  <a:srgbClr val="FF0000"/>
                </a:solidFill>
              </a:rPr>
              <a:t>容错性</a:t>
            </a:r>
            <a:r>
              <a:rPr lang="zh-CN" altLang="en-US" dirty="0"/>
              <a:t>设计，例如双份的空间分配表等</a:t>
            </a:r>
            <a:endParaRPr lang="en-US" altLang="zh-CN" dirty="0"/>
          </a:p>
          <a:p>
            <a:pPr eaLnBrk="1" hangingPunct="1"/>
            <a:r>
              <a:rPr lang="zh-CN" altLang="en-US" dirty="0"/>
              <a:t>因为文件系统的持久性，与各</a:t>
            </a:r>
            <a:r>
              <a:rPr lang="en-US" altLang="zh-CN" dirty="0"/>
              <a:t>OS</a:t>
            </a:r>
            <a:r>
              <a:rPr lang="zh-CN" altLang="en-US" dirty="0"/>
              <a:t>的商业化推进形成绑定，导致文件系统存在相似但确不兼容的接口。针对此，</a:t>
            </a:r>
            <a:r>
              <a:rPr lang="en-US" altLang="zh-CN" dirty="0"/>
              <a:t>Linux</a:t>
            </a:r>
            <a:r>
              <a:rPr lang="zh-CN" altLang="en-US" dirty="0"/>
              <a:t>系列</a:t>
            </a:r>
            <a:r>
              <a:rPr lang="en-US" altLang="zh-CN" dirty="0"/>
              <a:t>OS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FF0000"/>
                </a:solidFill>
              </a:rPr>
              <a:t>软件工程</a:t>
            </a:r>
            <a:r>
              <a:rPr lang="zh-CN" altLang="en-US" dirty="0"/>
              <a:t>的思想，设计了</a:t>
            </a:r>
            <a:r>
              <a:rPr lang="zh-CN" altLang="en-US" dirty="0">
                <a:solidFill>
                  <a:srgbClr val="FF0000"/>
                </a:solidFill>
              </a:rPr>
              <a:t>虚拟文件系统</a:t>
            </a:r>
            <a:r>
              <a:rPr lang="en-US" altLang="zh-CN" dirty="0">
                <a:solidFill>
                  <a:srgbClr val="FF0000"/>
                </a:solidFill>
              </a:rPr>
              <a:t>VFS</a:t>
            </a:r>
            <a:r>
              <a:rPr lang="zh-CN" altLang="en-US" dirty="0"/>
              <a:t>，利用标准化的接口，合并相似代码，</a:t>
            </a:r>
            <a:r>
              <a:rPr lang="zh-CN" altLang="en-US" dirty="0">
                <a:solidFill>
                  <a:srgbClr val="FF0000"/>
                </a:solidFill>
              </a:rPr>
              <a:t>复用</a:t>
            </a:r>
            <a:r>
              <a:rPr lang="en-US" altLang="zh-CN" dirty="0">
                <a:solidFill>
                  <a:srgbClr val="FF0000"/>
                </a:solidFill>
              </a:rPr>
              <a:t>page cache</a:t>
            </a:r>
            <a:r>
              <a:rPr lang="zh-CN" altLang="en-US" dirty="0">
                <a:solidFill>
                  <a:srgbClr val="FF0000"/>
                </a:solidFill>
              </a:rPr>
              <a:t>，复用不存在缓存</a:t>
            </a:r>
            <a:r>
              <a:rPr lang="en-US" altLang="zh-CN" dirty="0">
                <a:solidFill>
                  <a:srgbClr val="FF0000"/>
                </a:solidFill>
              </a:rPr>
              <a:t>(negative cache)</a:t>
            </a:r>
            <a:r>
              <a:rPr lang="zh-CN" altLang="en-US" dirty="0"/>
              <a:t>等功能</a:t>
            </a:r>
            <a:endParaRPr lang="en-US" altLang="zh-CN" dirty="0"/>
          </a:p>
          <a:p>
            <a:pPr eaLnBrk="1" hangingPunct="1"/>
            <a:r>
              <a:rPr lang="zh-CN" altLang="en-US" dirty="0"/>
              <a:t>设备是计算机系统中差异化最大的部分，每个设备都有自己复杂的逻辑，而</a:t>
            </a:r>
            <a:r>
              <a:rPr lang="en-US" altLang="zh-CN" dirty="0"/>
              <a:t>OS</a:t>
            </a:r>
            <a:r>
              <a:rPr lang="zh-CN" altLang="en-US" dirty="0"/>
              <a:t>的目标是让上层软件尽可能少的感知这些差异</a:t>
            </a:r>
            <a:endParaRPr lang="en-US" altLang="zh-CN" dirty="0"/>
          </a:p>
          <a:p>
            <a:pPr eaLnBrk="1" hangingPunct="1"/>
            <a:r>
              <a:rPr lang="zh-CN" altLang="en-US" dirty="0"/>
              <a:t>为了简化计算机系统的设计，通常设备会配有</a:t>
            </a:r>
            <a:r>
              <a:rPr lang="zh-CN" altLang="en-US" dirty="0">
                <a:solidFill>
                  <a:srgbClr val="FF0000"/>
                </a:solidFill>
              </a:rPr>
              <a:t>适配器</a:t>
            </a:r>
            <a:r>
              <a:rPr lang="zh-CN" altLang="en-US" dirty="0"/>
              <a:t>，将外设的数据准备好（完成必要的转换和处理等），然后通过总线或者其他接口，与设备的适配器进行通信</a:t>
            </a:r>
            <a:endParaRPr lang="en-US" altLang="zh-CN" dirty="0"/>
          </a:p>
          <a:p>
            <a:pPr eaLnBrk="1" hangingPunct="1"/>
            <a:r>
              <a:rPr lang="zh-CN" altLang="en-US" dirty="0"/>
              <a:t>在计算机一侧，使用</a:t>
            </a:r>
            <a:r>
              <a:rPr lang="en-US" altLang="zh-CN" dirty="0"/>
              <a:t>IO</a:t>
            </a:r>
            <a:r>
              <a:rPr lang="zh-CN" altLang="en-US" dirty="0"/>
              <a:t>专用端口</a:t>
            </a:r>
            <a:r>
              <a:rPr lang="en-US" altLang="zh-CN" dirty="0"/>
              <a:t>(</a:t>
            </a:r>
            <a:r>
              <a:rPr lang="zh-CN" altLang="en-US" dirty="0"/>
              <a:t>早期</a:t>
            </a:r>
            <a:r>
              <a:rPr lang="en-US" altLang="zh-CN" dirty="0" err="1"/>
              <a:t>X86</a:t>
            </a:r>
            <a:r>
              <a:rPr lang="en-US" altLang="zh-CN" dirty="0"/>
              <a:t>)</a:t>
            </a:r>
            <a:r>
              <a:rPr lang="zh-CN" altLang="en-US" dirty="0"/>
              <a:t>或者使用预留的地址区域</a:t>
            </a:r>
            <a:r>
              <a:rPr lang="en-US" altLang="zh-CN" dirty="0"/>
              <a:t>(RISC</a:t>
            </a:r>
            <a:r>
              <a:rPr lang="zh-CN" altLang="en-US" dirty="0"/>
              <a:t>和后期</a:t>
            </a:r>
            <a:r>
              <a:rPr lang="en-US" altLang="zh-CN" dirty="0" err="1"/>
              <a:t>X86</a:t>
            </a:r>
            <a:r>
              <a:rPr lang="en-US" altLang="zh-CN" dirty="0"/>
              <a:t>)</a:t>
            </a:r>
            <a:r>
              <a:rPr lang="zh-CN" altLang="en-US" dirty="0"/>
              <a:t>的方式访问这些适配器。但这些区域通常都需要</a:t>
            </a:r>
            <a:r>
              <a:rPr lang="zh-CN" altLang="en-US" dirty="0">
                <a:solidFill>
                  <a:srgbClr val="FF0000"/>
                </a:solidFill>
              </a:rPr>
              <a:t>特殊的权限管理</a:t>
            </a:r>
            <a:r>
              <a:rPr lang="zh-CN" altLang="en-US" dirty="0"/>
              <a:t>，以保障</a:t>
            </a:r>
            <a:r>
              <a:rPr lang="en-US" altLang="zh-CN" dirty="0"/>
              <a:t>OS</a:t>
            </a:r>
            <a:r>
              <a:rPr lang="zh-CN" altLang="en-US" dirty="0"/>
              <a:t>对设备的控制权</a:t>
            </a:r>
            <a:endParaRPr lang="en-US" altLang="zh-CN" dirty="0"/>
          </a:p>
          <a:p>
            <a:pPr eaLnBrk="1" hangingPunct="1"/>
            <a:r>
              <a:rPr lang="en-US" altLang="zh-CN" dirty="0"/>
              <a:t>CPU</a:t>
            </a:r>
            <a:r>
              <a:rPr lang="zh-CN" altLang="en-US" dirty="0"/>
              <a:t>可以选择使用中断、或者查询的方式，逐个或者批量的与设备端进行数据通信，分别对应于轮询、中断和</a:t>
            </a:r>
            <a:r>
              <a:rPr lang="en-US" altLang="zh-CN" dirty="0"/>
              <a:t>DMA</a:t>
            </a:r>
            <a:r>
              <a:rPr lang="zh-CN" altLang="en-US" dirty="0"/>
              <a:t>模式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FBC1C8-0C32-1F9A-433E-7E77B1BF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0807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5AD7E-D591-42B5-A759-38F9A0A735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24625"/>
            <a:ext cx="2743200" cy="3270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0A8F7D-C648-4ACF-B661-6929BE2F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602" y="-27384"/>
            <a:ext cx="8233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43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21B919-827D-C980-746B-B7094474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3B6D05-7162-C9C7-A9B7-E1097ED7894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中设备管理的特例：热插拔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CD9EB3-6A59-373E-DCA8-E121016FAAB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如果说设备的信息是从与其对应的特定文件中读取的，那么与热插拔设备对应的文件是哪个？</a:t>
            </a:r>
            <a:endParaRPr lang="en-US" altLang="zh-CN" dirty="0"/>
          </a:p>
          <a:p>
            <a:pPr lvl="1"/>
            <a:r>
              <a:rPr lang="zh-CN" altLang="en-US" dirty="0"/>
              <a:t>可能接入的设备的种类和数量都是不可预期的</a:t>
            </a:r>
            <a:endParaRPr lang="en-US" altLang="zh-CN" dirty="0"/>
          </a:p>
          <a:p>
            <a:pPr lvl="1"/>
            <a:r>
              <a:rPr lang="zh-CN" altLang="en-US" dirty="0"/>
              <a:t>设备随时接入和移除，意味着对应文件的创建和删除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81C34A-6688-84A8-8EE8-EF779B27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1916832"/>
            <a:ext cx="5328592" cy="4195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400EC6-7AAE-7053-DE67-49C471F98BE9}"/>
              </a:ext>
            </a:extLst>
          </p:cNvPr>
          <p:cNvSpPr txBox="1"/>
          <p:nvPr/>
        </p:nvSpPr>
        <p:spPr>
          <a:xfrm>
            <a:off x="2855641" y="6112332"/>
            <a:ext cx="6840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细节详见：https://blog.51cto.com/u_15930680/5990531</a:t>
            </a:r>
          </a:p>
        </p:txBody>
      </p:sp>
    </p:spTree>
    <p:extLst>
      <p:ext uri="{BB962C8B-B14F-4D97-AF65-F5344CB8AC3E}">
        <p14:creationId xmlns:p14="http://schemas.microsoft.com/office/powerpoint/2010/main" val="58081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101CB3-B872-46AD-BEB6-148E6D6F176C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60418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I/O software in User space</a:t>
            </a:r>
            <a:r>
              <a:rPr lang="zh-CN" altLang="en-US" sz="3600" dirty="0">
                <a:ea typeface="宋体" panose="02010600030101010101" pitchFamily="2" charset="-122"/>
              </a:rPr>
              <a:t>的其他模式</a:t>
            </a: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 dirty="0">
                <a:ea typeface="宋体" panose="02010600030101010101" pitchFamily="2" charset="-122"/>
              </a:rPr>
              <a:t>SDK/DDK or libraries for programming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 dirty="0">
                <a:ea typeface="宋体" panose="02010600030101010101" pitchFamily="2" charset="-122"/>
              </a:rPr>
              <a:t>Hide the details of device driver and make it simple for user to access I/O devices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 dirty="0">
                <a:ea typeface="宋体" panose="02010600030101010101" pitchFamily="2" charset="-122"/>
              </a:rPr>
              <a:t>Such as “</a:t>
            </a:r>
            <a:r>
              <a:rPr kumimoji="0" lang="en-US" altLang="zh-CN" sz="2000" dirty="0" err="1">
                <a:ea typeface="宋体" panose="02010600030101010101" pitchFamily="2" charset="-122"/>
              </a:rPr>
              <a:t>cout</a:t>
            </a:r>
            <a:r>
              <a:rPr kumimoji="0" lang="en-US" altLang="zh-CN" sz="2000" dirty="0">
                <a:ea typeface="宋体" panose="02010600030101010101" pitchFamily="2" charset="-122"/>
              </a:rPr>
              <a:t>”, ”print”……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400" dirty="0">
                <a:ea typeface="宋体" panose="02010600030101010101" pitchFamily="2" charset="-122"/>
              </a:rPr>
              <a:t>Spooling and daemon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 dirty="0">
                <a:ea typeface="宋体" panose="02010600030101010101" pitchFamily="2" charset="-122"/>
              </a:rPr>
              <a:t>Virtual device for users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2000" dirty="0">
                <a:ea typeface="宋体" panose="02010600030101010101" pitchFamily="2" charset="-122"/>
              </a:rPr>
              <a:t>Buffering and scheduling for device sharing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ChangeArrowheads="1"/>
          </p:cNvSpPr>
          <p:nvPr/>
        </p:nvSpPr>
        <p:spPr bwMode="auto">
          <a:xfrm>
            <a:off x="1524001" y="2481233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62467" name="Object 4"/>
          <p:cNvGraphicFramePr>
            <a:graphicFrameLocks noChangeAspect="1"/>
          </p:cNvGraphicFramePr>
          <p:nvPr/>
        </p:nvGraphicFramePr>
        <p:xfrm>
          <a:off x="2063750" y="1412875"/>
          <a:ext cx="784860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3" imgW="5940493" imgH="2374650" progId="Visio.Drawing.11">
                  <p:embed/>
                </p:oleObj>
              </mc:Choice>
              <mc:Fallback>
                <p:oleObj name="Visio" r:id="rId3" imgW="5940493" imgH="237465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1412875"/>
                        <a:ext cx="7848600" cy="314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Text Box 7"/>
          <p:cNvSpPr txBox="1">
            <a:spLocks noChangeArrowheads="1"/>
          </p:cNvSpPr>
          <p:nvPr/>
        </p:nvSpPr>
        <p:spPr bwMode="auto">
          <a:xfrm>
            <a:off x="2424113" y="4365626"/>
            <a:ext cx="80645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预输入模块：将作业输入到输入井中；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缓输出模块：将作业结果缓冲式输出到独享设备上；</a:t>
            </a:r>
            <a:r>
              <a:rPr kumimoji="0" lang="zh-CN" altLang="en-US" sz="2000" b="1">
                <a:latin typeface="Times New Roman" panose="02020603050405020304" pitchFamily="18" charset="0"/>
              </a:rPr>
              <a:t> </a:t>
            </a:r>
            <a:endParaRPr kumimoji="0" lang="zh-CN" altLang="en-US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作业调度模块：控制作业从输入井中取数，向输出井中送数；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输入、输出井：在磁盘上开辟的两个 “井”区域。 </a:t>
            </a:r>
          </a:p>
        </p:txBody>
      </p:sp>
      <p:sp>
        <p:nvSpPr>
          <p:cNvPr id="62470" name="灯片编号占位符 1"/>
          <p:cNvSpPr txBox="1">
            <a:spLocks noGrp="1"/>
          </p:cNvSpPr>
          <p:nvPr/>
        </p:nvSpPr>
        <p:spPr bwMode="auto">
          <a:xfrm>
            <a:off x="7772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113CF7B-24C7-44E0-A323-D24D4D478459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8D4619C-82FD-62CB-DE91-AD063905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设备在进程间共享：</a:t>
            </a:r>
            <a:r>
              <a:rPr lang="en-US" altLang="zh-CN" dirty="0"/>
              <a:t>Spooling</a:t>
            </a:r>
            <a:r>
              <a:rPr lang="zh-CN" altLang="en-US" dirty="0"/>
              <a:t>工作原理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1A7B46-1E78-403E-B37E-53B26FDF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6176688-C026-48F6-A26E-04F393ABDA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典型设备工作原理示意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6216C9-9D8A-4CF0-8E71-D4B8FD848DC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存储类设备</a:t>
            </a:r>
            <a:endParaRPr lang="en-US" altLang="zh-CN" dirty="0"/>
          </a:p>
          <a:p>
            <a:pPr lvl="1"/>
            <a:r>
              <a:rPr lang="zh-CN" altLang="en-US" dirty="0"/>
              <a:t>磁盘</a:t>
            </a:r>
            <a:endParaRPr lang="en-US" altLang="zh-CN" dirty="0"/>
          </a:p>
          <a:p>
            <a:pPr lvl="1"/>
            <a:r>
              <a:rPr lang="zh-CN" altLang="en-US" dirty="0"/>
              <a:t>光盘</a:t>
            </a:r>
            <a:endParaRPr lang="en-US" altLang="zh-CN" dirty="0"/>
          </a:p>
          <a:p>
            <a:pPr lvl="1"/>
            <a:r>
              <a:rPr lang="en-US" altLang="zh-CN" dirty="0"/>
              <a:t>Flash</a:t>
            </a:r>
          </a:p>
          <a:p>
            <a:r>
              <a:rPr lang="zh-CN" altLang="en-US" dirty="0"/>
              <a:t>显示设备</a:t>
            </a:r>
            <a:endParaRPr lang="en-US" altLang="zh-CN" dirty="0"/>
          </a:p>
          <a:p>
            <a:pPr lvl="1"/>
            <a:r>
              <a:rPr lang="zh-CN" altLang="en-US" dirty="0"/>
              <a:t>显示器</a:t>
            </a:r>
            <a:endParaRPr lang="en-US" altLang="zh-CN" dirty="0"/>
          </a:p>
          <a:p>
            <a:pPr lvl="1"/>
            <a:r>
              <a:rPr lang="zh-CN" altLang="en-US" dirty="0"/>
              <a:t>显卡</a:t>
            </a:r>
            <a:endParaRPr lang="en-US" altLang="zh-CN" dirty="0"/>
          </a:p>
          <a:p>
            <a:r>
              <a:rPr lang="zh-CN" altLang="en-US" dirty="0"/>
              <a:t>时钟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31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0" lang="zh-CN" altLang="en-US" sz="2400" dirty="0">
                <a:ea typeface="宋体" panose="02010600030101010101" pitchFamily="2" charset="-122"/>
              </a:rPr>
              <a:t> 磁盘是一种外设，</a:t>
            </a:r>
            <a:r>
              <a:rPr kumimoji="0" lang="en-US" altLang="zh-CN" sz="2400" dirty="0">
                <a:ea typeface="宋体" panose="02010600030101010101" pitchFamily="2" charset="-122"/>
              </a:rPr>
              <a:t>CPU</a:t>
            </a:r>
            <a:r>
              <a:rPr kumimoji="0" lang="zh-CN" altLang="en-US" sz="2400" dirty="0">
                <a:ea typeface="宋体" panose="02010600030101010101" pitchFamily="2" charset="-122"/>
              </a:rPr>
              <a:t>和内存访问速度比磁盘快若干个数量级，磁盘系统的性能对整个系统性能有重要影响，磁盘设备管理的目标就是提高磁盘的访问速度和安全性。从以下几方面讲：</a:t>
            </a:r>
            <a:endParaRPr kumimoji="0" lang="en-US" altLang="zh-CN" sz="2400" dirty="0"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1. </a:t>
            </a:r>
            <a:r>
              <a:rPr kumimoji="0" lang="zh-CN" altLang="en-US" sz="2000" dirty="0">
                <a:ea typeface="宋体" panose="02010600030101010101" pitchFamily="2" charset="-122"/>
              </a:rPr>
              <a:t>磁盘硬件及访问性能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2.RAID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3.CD-ROM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4.</a:t>
            </a:r>
            <a:r>
              <a:rPr kumimoji="0" lang="zh-CN" altLang="en-US" sz="2000" dirty="0">
                <a:ea typeface="宋体" panose="02010600030101010101" pitchFamily="2" charset="-122"/>
              </a:rPr>
              <a:t>可刻录／可重写ＣＤ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5.</a:t>
            </a:r>
            <a:r>
              <a:rPr kumimoji="0" lang="zh-CN" altLang="en-US" sz="2000" dirty="0">
                <a:ea typeface="宋体" panose="02010600030101010101" pitchFamily="2" charset="-122"/>
              </a:rPr>
              <a:t>ＤＶＤ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6. </a:t>
            </a:r>
            <a:r>
              <a:rPr kumimoji="0" lang="zh-CN" altLang="en-US" sz="2000" dirty="0">
                <a:ea typeface="宋体" panose="02010600030101010101" pitchFamily="2" charset="-122"/>
              </a:rPr>
              <a:t>磁盘格式化问题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ea typeface="宋体" panose="02010600030101010101" pitchFamily="2" charset="-122"/>
              </a:rPr>
              <a:t>7.</a:t>
            </a:r>
            <a:r>
              <a:rPr kumimoji="0" lang="zh-CN" altLang="en-US" sz="2000" dirty="0">
                <a:ea typeface="宋体" panose="02010600030101010101" pitchFamily="2" charset="-122"/>
              </a:rPr>
              <a:t>磁盘访问调度策略</a:t>
            </a: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80FA0C5E-D674-DBEE-7A19-57554E4491F8}"/>
              </a:ext>
            </a:extLst>
          </p:cNvPr>
          <p:cNvSpPr txBox="1">
            <a:spLocks/>
          </p:cNvSpPr>
          <p:nvPr/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 dirty="0"/>
              <a:t>磁盘管理</a:t>
            </a: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FC9345D-77EB-2DA0-F281-88EE8ADA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>
            <a:spAutoFit/>
          </a:bodyPr>
          <a:lstStyle/>
          <a:p>
            <a:pPr algn="l" eaLnBrk="1" hangingPunct="1"/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en-US" altLang="zh-CN" sz="3200">
                <a:ea typeface="宋体" panose="02010600030101010101" pitchFamily="2" charset="-122"/>
              </a:rPr>
              <a:t> </a:t>
            </a:r>
            <a:r>
              <a:rPr lang="zh-CN" altLang="en-US" sz="3200">
                <a:ea typeface="宋体" panose="02010600030101010101" pitchFamily="2" charset="-122"/>
              </a:rPr>
              <a:t>磁盘硬件及访问性能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kumimoji="0" lang="zh-CN" altLang="en-US" sz="2400" dirty="0">
                <a:ea typeface="宋体" panose="02010600030101010101" pitchFamily="2" charset="-122"/>
              </a:rPr>
              <a:t>柱面定位时间：磁头移动到指定柱面的机械运动时间；</a:t>
            </a:r>
          </a:p>
          <a:p>
            <a:pPr eaLnBrk="1" hangingPunct="1"/>
            <a:r>
              <a:rPr kumimoji="0" lang="zh-CN" altLang="en-US" sz="2400" dirty="0">
                <a:ea typeface="宋体" panose="02010600030101010101" pitchFamily="2" charset="-122"/>
              </a:rPr>
              <a:t>旋转延迟时间：磁盘旋转到指定扇区的机械运动时间；它与磁盘转速相关，如：软盘转速可为</a:t>
            </a:r>
            <a:r>
              <a:rPr kumimoji="0" lang="en-US" altLang="zh-CN" sz="2400" dirty="0">
                <a:ea typeface="宋体" panose="02010600030101010101" pitchFamily="2" charset="-122"/>
              </a:rPr>
              <a:t>600r/m(</a:t>
            </a:r>
            <a:r>
              <a:rPr kumimoji="0" lang="zh-CN" altLang="en-US" sz="2400" dirty="0">
                <a:ea typeface="宋体" panose="02010600030101010101" pitchFamily="2" charset="-122"/>
              </a:rPr>
              <a:t>每分钟转速</a:t>
            </a:r>
            <a:r>
              <a:rPr kumimoji="0" lang="en-US" altLang="zh-CN" sz="2400" dirty="0">
                <a:ea typeface="宋体" panose="02010600030101010101" pitchFamily="2" charset="-122"/>
              </a:rPr>
              <a:t>)</a:t>
            </a:r>
            <a:r>
              <a:rPr kumimoji="0" lang="zh-CN" altLang="en-US" sz="2400" dirty="0">
                <a:ea typeface="宋体" panose="02010600030101010101" pitchFamily="2" charset="-122"/>
              </a:rPr>
              <a:t>，硬盘可为</a:t>
            </a:r>
            <a:r>
              <a:rPr kumimoji="0" lang="en-US" altLang="zh-CN" sz="2400" dirty="0">
                <a:ea typeface="宋体" panose="02010600030101010101" pitchFamily="2" charset="-122"/>
              </a:rPr>
              <a:t>10000r/m</a:t>
            </a:r>
            <a:r>
              <a:rPr kumimoji="0" lang="zh-CN" altLang="en-US" sz="2400" dirty="0">
                <a:ea typeface="宋体" panose="02010600030101010101" pitchFamily="2" charset="-122"/>
              </a:rPr>
              <a:t>。</a:t>
            </a:r>
          </a:p>
          <a:p>
            <a:pPr eaLnBrk="1" hangingPunct="1"/>
            <a:r>
              <a:rPr kumimoji="0" lang="zh-CN" altLang="en-US" sz="2400" dirty="0">
                <a:ea typeface="宋体" panose="02010600030101010101" pitchFamily="2" charset="-122"/>
              </a:rPr>
              <a:t>数据传送时间：从指定扇区读写数据的时间。</a:t>
            </a:r>
          </a:p>
        </p:txBody>
      </p:sp>
      <p:graphicFrame>
        <p:nvGraphicFramePr>
          <p:cNvPr id="645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499"/>
              </p:ext>
            </p:extLst>
          </p:nvPr>
        </p:nvGraphicFramePr>
        <p:xfrm>
          <a:off x="2567608" y="5474774"/>
          <a:ext cx="7452321" cy="1050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3" imgW="4950000" imgH="699840" progId="Visio.Drawing.6">
                  <p:embed/>
                </p:oleObj>
              </mc:Choice>
              <mc:Fallback>
                <p:oleObj name="VISIO" r:id="rId3" imgW="4950000" imgH="69984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608" y="5474774"/>
                        <a:ext cx="7452321" cy="1050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358" name="Picture 5" descr="1-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0"/>
          <a:stretch/>
        </p:blipFill>
        <p:spPr bwMode="auto">
          <a:xfrm>
            <a:off x="4115780" y="3319510"/>
            <a:ext cx="3960440" cy="215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10B1CCFE-7281-02F5-DECB-B0AD073D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1" y="1700213"/>
            <a:ext cx="8334375" cy="407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B54CD0-11BE-DE9E-6F73-9D759B57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典型软盘与硬盘参数对比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D4D7A7-09E0-4EF3-3C83-A1A5A89E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EDF76D6-D3EF-34E2-0760-63AF367B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948368"/>
            <a:ext cx="10801200" cy="90096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 柱面定位（寻道）时间在访问时间中是主项，合理组织磁盘数据的存储位置可提高磁盘</a:t>
            </a:r>
            <a:r>
              <a:rPr lang="en-US" altLang="zh-CN" sz="2800" dirty="0"/>
              <a:t>I/O</a:t>
            </a:r>
            <a:r>
              <a:rPr lang="zh-CN" altLang="en-US" sz="2800" dirty="0"/>
              <a:t>性能。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DA1343-F308-E0AD-03D2-7EEB2016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988839"/>
            <a:ext cx="10801200" cy="3932265"/>
          </a:xfrm>
        </p:spPr>
        <p:txBody>
          <a:bodyPr/>
          <a:lstStyle/>
          <a:p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例：读一个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128KB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大小的文件：</a:t>
            </a:r>
            <a:b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(1)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文件若由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个连续磁道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每磁道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32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个扇区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)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上的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256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个扇区构成：</a:t>
            </a:r>
            <a:b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20ms+(8.3ms+16.7ms)*8=220ms;</a:t>
            </a:r>
            <a:b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其中，柱面定位时间为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20ms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，旋转延迟时间为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8.3ms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32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扇区数据传送时间为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16.7ms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；</a:t>
            </a:r>
            <a:b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(2)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文件若由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256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个随机分布的扇区构成：</a:t>
            </a:r>
            <a:b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(20ms+8.3ms+0.5ms)*256=7373ms;</a:t>
            </a:r>
            <a:b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其中，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扇区数据传送时间为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0.5ms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；</a:t>
            </a:r>
            <a:b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随机分布时的访问时间为连续分布时的</a:t>
            </a:r>
            <a:r>
              <a:rPr lang="en-US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33.5</a:t>
            </a:r>
            <a:r>
              <a:rPr lang="zh-CN" altLang="zh-CN" sz="1800" b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倍。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Picture 6" descr="C:\B\b4\JPG\foo\5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86" y="1696720"/>
            <a:ext cx="755015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Box 4"/>
          <p:cNvSpPr txBox="1">
            <a:spLocks noChangeArrowheads="1"/>
          </p:cNvSpPr>
          <p:nvPr/>
        </p:nvSpPr>
        <p:spPr bwMode="auto">
          <a:xfrm>
            <a:off x="2208286" y="5521007"/>
            <a:ext cx="77041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dirty="0">
                <a:latin typeface="Times New Roman" panose="02020603050405020304" pitchFamily="18" charset="0"/>
              </a:rPr>
              <a:t>盘商将有两个环带的物理几何规格虚化成统一环带的几何规格，便于</a:t>
            </a:r>
            <a:r>
              <a:rPr kumimoji="0" lang="en-US" altLang="zh-CN" dirty="0">
                <a:latin typeface="Times New Roman" panose="02020603050405020304" pitchFamily="18" charset="0"/>
              </a:rPr>
              <a:t>OS</a:t>
            </a:r>
            <a:r>
              <a:rPr kumimoji="0" lang="zh-CN" altLang="en-US" dirty="0">
                <a:latin typeface="Times New Roman" panose="02020603050405020304" pitchFamily="18" charset="0"/>
              </a:rPr>
              <a:t>的识别。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336122-BEDB-D597-51E7-9822F555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磁盘的物理及虚拟几何规格知识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F7C1-A484-ABD7-4EA0-340C21E5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ChangeArrowheads="1"/>
          </p:cNvSpPr>
          <p:nvPr/>
        </p:nvSpPr>
        <p:spPr bwMode="auto">
          <a:xfrm>
            <a:off x="3287713" y="5734051"/>
            <a:ext cx="568801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kumimoji="0" lang="zh-CN" altLang="en-US"/>
              <a:t>ＤＭＡ传送操作步骤</a:t>
            </a:r>
          </a:p>
        </p:txBody>
      </p:sp>
      <p:pic>
        <p:nvPicPr>
          <p:cNvPr id="38915" name="Picture 6" descr="5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2205038"/>
            <a:ext cx="7667625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920166-17FE-7B9D-7B12-082FDDB2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４．直接存储器访问方式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06B3D0-ABB1-77CF-6108-61BB65E2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外设与存储器之间可以用</a:t>
            </a:r>
            <a:r>
              <a:rPr lang="en-US" altLang="zh-CN" dirty="0"/>
              <a:t>DMA</a:t>
            </a:r>
            <a:r>
              <a:rPr lang="zh-CN" altLang="en-US" dirty="0"/>
              <a:t>方式直接传递数据。</a:t>
            </a:r>
          </a:p>
          <a:p>
            <a:endParaRPr lang="zh-CN" altLang="en-US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4A3BA96-D358-C17C-6E31-FDDFE694C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E74BAE-0B1F-41D6-AAC2-725AE9F2292C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ext Box 5"/>
          <p:cNvSpPr txBox="1">
            <a:spLocks noChangeArrowheads="1"/>
          </p:cNvSpPr>
          <p:nvPr/>
        </p:nvSpPr>
        <p:spPr bwMode="auto">
          <a:xfrm>
            <a:off x="2495600" y="1866584"/>
            <a:ext cx="7416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磁盘可用之前要做格式化，首先是对磁盘做低级格式化，实现在磁盘中划出一系列的同心磁道，每个磁道中包含若干个扇区，扇区格式为：</a:t>
            </a:r>
          </a:p>
        </p:txBody>
      </p:sp>
      <p:pic>
        <p:nvPicPr>
          <p:cNvPr id="75780" name="Picture 6" descr="5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6" y="2852738"/>
            <a:ext cx="8283575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AutoShape 7"/>
          <p:cNvSpPr>
            <a:spLocks noChangeArrowheads="1"/>
          </p:cNvSpPr>
          <p:nvPr/>
        </p:nvSpPr>
        <p:spPr bwMode="auto">
          <a:xfrm>
            <a:off x="2384426" y="4437064"/>
            <a:ext cx="2232025" cy="1152525"/>
          </a:xfrm>
          <a:prstGeom prst="wedgeRectCallout">
            <a:avLst>
              <a:gd name="adj1" fmla="val -14763"/>
              <a:gd name="adj2" fmla="val -123485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用特殊位指明扇区开始，包含柱面及扇区的说明信息</a:t>
            </a:r>
          </a:p>
        </p:txBody>
      </p:sp>
      <p:sp>
        <p:nvSpPr>
          <p:cNvPr id="75782" name="AutoShape 8"/>
          <p:cNvSpPr>
            <a:spLocks noChangeArrowheads="1"/>
          </p:cNvSpPr>
          <p:nvPr/>
        </p:nvSpPr>
        <p:spPr bwMode="auto">
          <a:xfrm>
            <a:off x="8072439" y="4221163"/>
            <a:ext cx="2232025" cy="1295400"/>
          </a:xfrm>
          <a:prstGeom prst="wedgeRectCallout">
            <a:avLst>
              <a:gd name="adj1" fmla="val 41750"/>
              <a:gd name="adj2" fmla="val -99634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包含冗余信息用来恢复读错误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B07A75-2FA1-3B33-FC72-50E4635F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．磁盘格式化问题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097DEF-F3AB-4278-A07C-75214426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9FBBE-5B9D-B240-9BBA-B4B9D4B1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对磁盘做分区及高级格式化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8AF8D-FF27-D874-2CDB-0287DD85D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磁盘分区是对磁盘使用的大格局划分，每个分区可以当作一个独立的盘使用。通常规定</a:t>
            </a:r>
            <a:r>
              <a:rPr lang="en-US" altLang="zh-CN" dirty="0"/>
              <a:t>0</a:t>
            </a:r>
            <a:r>
              <a:rPr lang="zh-CN" altLang="en-US" dirty="0"/>
              <a:t>扇区中包含主引导记录，包含引导代码和分区表，分区表中说明每个分区的起始扇区和大小。</a:t>
            </a:r>
          </a:p>
          <a:p>
            <a:pPr eaLnBrk="1" hangingPunct="1"/>
            <a:r>
              <a:rPr lang="zh-CN" altLang="en-US" dirty="0"/>
              <a:t>  为了使磁盘分区可用，要对其进行高级格式化。期间完成引导块、空闲区、根目录、空文件系统的建立；确立文件系统的格式等项工作。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829267-00C2-5A3D-4FA2-99D5BFDE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4" descr="5-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1645126"/>
            <a:ext cx="4608486" cy="412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Text Box 6"/>
          <p:cNvSpPr txBox="1">
            <a:spLocks noChangeArrowheads="1"/>
          </p:cNvSpPr>
          <p:nvPr/>
        </p:nvSpPr>
        <p:spPr bwMode="auto">
          <a:xfrm>
            <a:off x="2279650" y="5876925"/>
            <a:ext cx="7416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磁盘中还会有一些备用扇区用来顶替硬盘中的坏扇区，因此磁盘总量不是一个准确的数据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ED4AF25-8AC3-72DD-FCC7-F90F6F66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低级格式化中的柱面斜进技术可提高磁盘访问效率：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869D91-AEE7-07B0-D397-BEF0F79D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916113"/>
            <a:ext cx="83185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2424114" y="4797426"/>
            <a:ext cx="705643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(a) </a:t>
            </a:r>
            <a:r>
              <a:rPr kumimoji="0" lang="zh-CN" altLang="en-US" sz="2000">
                <a:latin typeface="Times New Roman" panose="02020603050405020304" pitchFamily="18" charset="0"/>
              </a:rPr>
              <a:t>无交错编号，读连续扇区时需要大缓存；</a:t>
            </a:r>
            <a:endParaRPr kumimoji="0" lang="en-US" altLang="zh-CN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(b) </a:t>
            </a:r>
            <a:r>
              <a:rPr kumimoji="0" lang="zh-CN" altLang="en-US" sz="2000">
                <a:latin typeface="Times New Roman" panose="02020603050405020304" pitchFamily="18" charset="0"/>
              </a:rPr>
              <a:t>单交错编号，使控制器有一定的时间完成传递；</a:t>
            </a:r>
            <a:endParaRPr kumimoji="0" lang="en-US" altLang="zh-CN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>
                <a:latin typeface="Times New Roman" panose="02020603050405020304" pitchFamily="18" charset="0"/>
              </a:rPr>
              <a:t>(c) </a:t>
            </a:r>
            <a:r>
              <a:rPr kumimoji="0" lang="zh-CN" altLang="en-US" sz="2000">
                <a:latin typeface="Times New Roman" panose="02020603050405020304" pitchFamily="18" charset="0"/>
              </a:rPr>
              <a:t>双交错编号，适合复制过程较慢的控制器。</a:t>
            </a:r>
            <a:endParaRPr kumimoji="0" lang="en-US" altLang="zh-CN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控制器若能缓存整个磁盘信息，则无需交错。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F843D7-A971-EAB9-D1FF-DC7221FA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格式化磁盘时扇区编号方式：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34604-7B2A-0003-7EFA-2EE71AB4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5" descr="5-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774609"/>
            <a:ext cx="4392785" cy="370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2B8E39-9FC5-612A-1F81-36079E9C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3.CD-ROM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1203E3-9A97-4B7E-9CD2-FD126C05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压缩光盘与</a:t>
            </a:r>
            <a:r>
              <a:rPr lang="en-US" altLang="zh-CN" dirty="0"/>
              <a:t>CD-ROM</a:t>
            </a:r>
            <a:r>
              <a:rPr lang="zh-CN" altLang="en-US" dirty="0"/>
              <a:t>是聚碳酸酯盘，其记录结构相同，但精度要求不同．用凹痕和槽脊记录０／１码，凹痕间距相同但访问内外螺旋槽时的旋转速度要求不同．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4D1164-E417-EB94-19D4-30F1238D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8533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4" descr="5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628775"/>
            <a:ext cx="8101012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0049B3E-5279-65C5-2F05-D2128443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CD-ROM</a:t>
            </a:r>
            <a:r>
              <a:rPr lang="zh-CN" altLang="en-US" dirty="0"/>
              <a:t>上的逻辑数据布局格式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87FD2D-95A5-1F0C-6C00-8FA1CCD8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04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Flash</a:t>
            </a:r>
            <a:r>
              <a:rPr lang="zh-CN" altLang="en-US" dirty="0">
                <a:ea typeface="宋体" panose="02010600030101010101" pitchFamily="2" charset="-122"/>
              </a:rPr>
              <a:t>存储及其可靠性设计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sz="3600" b="1" dirty="0">
                <a:solidFill>
                  <a:schemeClr val="tx1"/>
                </a:solidFill>
                <a:ea typeface="宋体" panose="02010600030101010101" pitchFamily="2" charset="-122"/>
              </a:rPr>
              <a:t>NAND </a:t>
            </a:r>
            <a:r>
              <a:rPr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–</a:t>
            </a:r>
            <a:r>
              <a:rPr lang="en-US" altLang="zh-CN" sz="3600" b="1" dirty="0">
                <a:solidFill>
                  <a:schemeClr val="tx1"/>
                </a:solidFill>
                <a:ea typeface="宋体" panose="02010600030101010101" pitchFamily="2" charset="-122"/>
              </a:rPr>
              <a:t> Flash</a:t>
            </a:r>
          </a:p>
          <a:p>
            <a:pPr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		  NAND-Flash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作为一种安全、快速的存储体，具有体积小、容量大、成本低、以及更多的擦除次数等一系列优点，已成为现代存储系统中数据和程序最主要的载体。</a:t>
            </a:r>
            <a:r>
              <a:rPr lang="en-US" altLang="zh-CN" sz="3600" b="1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B685066-BAA9-488D-A4E5-F0D212C3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3584156"/>
            <a:ext cx="4799856" cy="293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BF6CB1C0-3488-05FB-28CD-73A550CC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694531"/>
            <a:ext cx="8890000" cy="546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-Flash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数据存储简介</a:t>
            </a:r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569767"/>
            <a:ext cx="8943975" cy="360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  <p:grpSp>
        <p:nvGrpSpPr>
          <p:cNvPr id="88068" name="Group 4"/>
          <p:cNvGrpSpPr>
            <a:grpSpLocks/>
          </p:cNvGrpSpPr>
          <p:nvPr/>
        </p:nvGrpSpPr>
        <p:grpSpPr bwMode="auto">
          <a:xfrm>
            <a:off x="3359696" y="5132327"/>
            <a:ext cx="5976515" cy="362669"/>
            <a:chOff x="0" y="0"/>
            <a:chExt cx="4220" cy="318"/>
          </a:xfrm>
        </p:grpSpPr>
        <p:sp>
          <p:nvSpPr>
            <p:cNvPr id="88071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953" cy="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5921" dir="2700000" algn="ctr" rotWithShape="0">
                <a:srgbClr val="808080">
                  <a:alpha val="7399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609600" indent="-6096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块地址</a:t>
              </a:r>
            </a:p>
          </p:txBody>
        </p:sp>
        <p:sp>
          <p:nvSpPr>
            <p:cNvPr id="88072" name="Rectangle 7"/>
            <p:cNvSpPr>
              <a:spLocks noChangeArrowheads="1"/>
            </p:cNvSpPr>
            <p:nvPr/>
          </p:nvSpPr>
          <p:spPr bwMode="auto">
            <a:xfrm>
              <a:off x="953" y="0"/>
              <a:ext cx="1361" cy="31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>
                  <a:alpha val="73997"/>
                </a:srgbClr>
              </a:outerShdw>
            </a:effectLst>
          </p:spPr>
          <p:txBody>
            <a:bodyPr wrap="none" anchor="ctr"/>
            <a:lstStyle>
              <a:lvl1pPr marL="609600" indent="-6096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页地址</a:t>
              </a:r>
            </a:p>
          </p:txBody>
        </p:sp>
        <p:sp>
          <p:nvSpPr>
            <p:cNvPr id="88073" name="Rectangle 8"/>
            <p:cNvSpPr>
              <a:spLocks noChangeArrowheads="1"/>
            </p:cNvSpPr>
            <p:nvPr/>
          </p:nvSpPr>
          <p:spPr bwMode="auto">
            <a:xfrm>
              <a:off x="2314" y="0"/>
              <a:ext cx="1906" cy="31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>
                  <a:alpha val="73997"/>
                </a:srgbClr>
              </a:outerShdw>
            </a:effectLst>
          </p:spPr>
          <p:txBody>
            <a:bodyPr wrap="none" anchor="ctr"/>
            <a:lstStyle>
              <a:lvl1pPr marL="609600" indent="-6096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4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页内偏移</a:t>
              </a:r>
            </a:p>
          </p:txBody>
        </p:sp>
      </p:grpSp>
      <p:sp>
        <p:nvSpPr>
          <p:cNvPr id="88069" name="AutoShape 11"/>
          <p:cNvSpPr>
            <a:spLocks/>
          </p:cNvSpPr>
          <p:nvPr/>
        </p:nvSpPr>
        <p:spPr bwMode="auto">
          <a:xfrm rot="5400000">
            <a:off x="6203491" y="2936951"/>
            <a:ext cx="360363" cy="5905077"/>
          </a:xfrm>
          <a:prstGeom prst="rightBrace">
            <a:avLst>
              <a:gd name="adj1" fmla="val 151542"/>
              <a:gd name="adj2" fmla="val 50000"/>
            </a:avLst>
          </a:prstGeom>
          <a:noFill/>
          <a:ln w="25400" cap="sq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73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5400" b="1">
              <a:solidFill>
                <a:srgbClr val="FFCC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0" name="Text Box 12"/>
          <p:cNvSpPr txBox="1">
            <a:spLocks noChangeArrowheads="1"/>
          </p:cNvSpPr>
          <p:nvPr/>
        </p:nvSpPr>
        <p:spPr bwMode="auto">
          <a:xfrm>
            <a:off x="5944146" y="6069672"/>
            <a:ext cx="1079500" cy="5191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>
                <a:alpha val="73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地址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65F3714C-F8FE-F779-E84A-75F2D214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298596-75E3-4754-B110-128EA96C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FCF4A8F-C89B-4926-B710-C90799A8C14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Flash</a:t>
            </a:r>
            <a:r>
              <a:rPr lang="zh-CN" altLang="en-US" dirty="0"/>
              <a:t>的接口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0AF4C-FF6A-42B1-8F5C-A10E613B1A06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状态寄存器：表征当前</a:t>
            </a:r>
            <a:r>
              <a:rPr lang="en-US" altLang="zh-CN" dirty="0"/>
              <a:t>Flash</a:t>
            </a:r>
            <a:r>
              <a:rPr lang="zh-CN" altLang="en-US" dirty="0"/>
              <a:t>是否可用</a:t>
            </a:r>
            <a:endParaRPr lang="en-US" altLang="zh-CN" dirty="0"/>
          </a:p>
          <a:p>
            <a:r>
              <a:rPr lang="zh-CN" altLang="en-US" dirty="0"/>
              <a:t>命令寄存器：发往</a:t>
            </a:r>
            <a:r>
              <a:rPr lang="en-US" altLang="zh-CN" dirty="0"/>
              <a:t>Flash</a:t>
            </a:r>
            <a:r>
              <a:rPr lang="zh-CN" altLang="en-US" dirty="0"/>
              <a:t>芯片的命令</a:t>
            </a:r>
            <a:endParaRPr lang="en-US" altLang="zh-CN" dirty="0"/>
          </a:p>
          <a:p>
            <a:r>
              <a:rPr lang="zh-CN" altLang="en-US" dirty="0"/>
              <a:t>数据寄存器：发往</a:t>
            </a:r>
            <a:r>
              <a:rPr lang="en-US" altLang="zh-CN" dirty="0"/>
              <a:t>Flash</a:t>
            </a:r>
            <a:r>
              <a:rPr lang="zh-CN" altLang="en-US" dirty="0"/>
              <a:t>芯片的地址、数据等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A3AC75-241F-4F1C-809B-20C60824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3789041"/>
            <a:ext cx="6295352" cy="182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8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ChangeArrowheads="1"/>
          </p:cNvSpPr>
          <p:nvPr/>
        </p:nvSpPr>
        <p:spPr bwMode="auto">
          <a:xfrm>
            <a:off x="2424114" y="4930477"/>
            <a:ext cx="75533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(a) </a:t>
            </a:r>
            <a:r>
              <a:rPr kumimoji="0" lang="zh-CN" altLang="en-US" sz="2400" dirty="0"/>
              <a:t>无缓冲输入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(b) </a:t>
            </a:r>
            <a:r>
              <a:rPr kumimoji="0" lang="zh-CN" altLang="en-US" sz="2400" dirty="0"/>
              <a:t>缓冲区放在用户空间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(c) </a:t>
            </a:r>
            <a:r>
              <a:rPr kumimoji="0" lang="zh-CN" altLang="en-US" sz="2400" dirty="0"/>
              <a:t>缓冲区在核心空间，然后被复制到用户空间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kumimoji="0" lang="en-US" altLang="zh-CN" sz="2400" dirty="0"/>
              <a:t>(d) </a:t>
            </a:r>
            <a:r>
              <a:rPr kumimoji="0" lang="zh-CN" altLang="en-US" sz="2400" dirty="0"/>
              <a:t>在内核空间有双缓冲区</a:t>
            </a:r>
            <a:endParaRPr kumimoji="0" lang="zh-CN" altLang="en-US" sz="2000" dirty="0"/>
          </a:p>
        </p:txBody>
      </p:sp>
      <p:pic>
        <p:nvPicPr>
          <p:cNvPr id="57347" name="Picture 6" descr="5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433928"/>
            <a:ext cx="7429500" cy="305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4E29C4C-B658-0064-EA54-7D5FD481EB61}"/>
              </a:ext>
            </a:extLst>
          </p:cNvPr>
          <p:cNvSpPr/>
          <p:nvPr/>
        </p:nvSpPr>
        <p:spPr bwMode="auto">
          <a:xfrm>
            <a:off x="4372050" y="1702117"/>
            <a:ext cx="1944216" cy="2997299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ADF78A-226D-11F5-C486-52C97436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DMA</a:t>
            </a:r>
            <a:r>
              <a:rPr lang="zh-CN" altLang="en-US" dirty="0"/>
              <a:t>使用缓冲可以匹配设备的速度差异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582A84C-7F1C-0B53-AEAF-7F600530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E74BAE-0B1F-41D6-AAC2-725AE9F2292C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ko-KR" sz="1200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26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Nand</a:t>
            </a:r>
            <a:r>
              <a:rPr lang="en-US" altLang="zh-CN" dirty="0">
                <a:ea typeface="宋体" panose="02010600030101010101" pitchFamily="2" charset="-122"/>
              </a:rPr>
              <a:t>-Flash</a:t>
            </a:r>
            <a:r>
              <a:rPr lang="zh-CN" altLang="en-US" dirty="0">
                <a:ea typeface="宋体" panose="02010600030101010101" pitchFamily="2" charset="-122"/>
              </a:rPr>
              <a:t>数据存储原理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读写时序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31" y="846138"/>
            <a:ext cx="8748712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705024"/>
            <a:ext cx="8809037" cy="525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56" y="696912"/>
            <a:ext cx="8424862" cy="569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A5D9D8B1-F5A3-7D1C-9C06-409C7668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6560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A25C0-C104-495A-A796-F6E93DCB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7D61ADB-7BE4-4D98-B8CD-7725EB37C32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Flash </a:t>
            </a:r>
            <a:r>
              <a:rPr lang="zh-CN" altLang="en-US" dirty="0"/>
              <a:t>读写时序的说明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F4B96B-DC51-4C78-A4F4-F2A60E58B05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/>
              <a:t>读操作以</a:t>
            </a:r>
            <a:r>
              <a:rPr lang="en-US" altLang="zh-CN" dirty="0"/>
              <a:t>page</a:t>
            </a:r>
            <a:r>
              <a:rPr lang="zh-CN" altLang="en-US" dirty="0"/>
              <a:t>为单位，读取一页的时间在微秒级，一页的数据量为几</a:t>
            </a:r>
            <a:r>
              <a:rPr lang="en-US" altLang="zh-CN" dirty="0"/>
              <a:t>K</a:t>
            </a:r>
            <a:r>
              <a:rPr lang="zh-CN" altLang="en-US" dirty="0"/>
              <a:t>字节</a:t>
            </a:r>
            <a:endParaRPr lang="en-US" altLang="zh-CN" dirty="0"/>
          </a:p>
          <a:p>
            <a:pPr lvl="1"/>
            <a:r>
              <a:rPr lang="zh-CN" altLang="en-US" dirty="0"/>
              <a:t>注意：此时的</a:t>
            </a:r>
            <a:r>
              <a:rPr lang="en-US" altLang="zh-CN" dirty="0"/>
              <a:t>Page</a:t>
            </a:r>
            <a:r>
              <a:rPr lang="zh-CN" altLang="en-US" dirty="0"/>
              <a:t>与</a:t>
            </a:r>
            <a:r>
              <a:rPr lang="en-US" altLang="zh-CN" dirty="0"/>
              <a:t>OS</a:t>
            </a:r>
            <a:r>
              <a:rPr lang="zh-CN" altLang="en-US" dirty="0"/>
              <a:t>中的</a:t>
            </a:r>
            <a:r>
              <a:rPr lang="en-US" altLang="zh-CN" dirty="0"/>
              <a:t>page</a:t>
            </a:r>
            <a:r>
              <a:rPr lang="zh-CN" altLang="en-US" dirty="0"/>
              <a:t>无关，只是设备厂商的一个术语混用</a:t>
            </a:r>
            <a:endParaRPr lang="en-US" altLang="zh-CN" dirty="0"/>
          </a:p>
          <a:p>
            <a:r>
              <a:rPr lang="zh-CN" altLang="en-US" dirty="0"/>
              <a:t>编程操作以</a:t>
            </a:r>
            <a:r>
              <a:rPr lang="en-US" altLang="zh-CN" dirty="0"/>
              <a:t>page</a:t>
            </a:r>
            <a:r>
              <a:rPr lang="zh-CN" altLang="en-US" dirty="0"/>
              <a:t>为单位，编程一页的时间在微秒级，</a:t>
            </a:r>
            <a:r>
              <a:rPr lang="zh-CN" altLang="en-US" dirty="0">
                <a:solidFill>
                  <a:srgbClr val="FF0000"/>
                </a:solidFill>
              </a:rPr>
              <a:t>仅能做的操作是将原本是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的位变成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</a:p>
          <a:p>
            <a:r>
              <a:rPr lang="zh-CN" altLang="en-US" dirty="0">
                <a:solidFill>
                  <a:srgbClr val="003366"/>
                </a:solidFill>
              </a:rPr>
              <a:t>擦除操作以</a:t>
            </a:r>
            <a:r>
              <a:rPr lang="en-US" altLang="zh-CN" dirty="0">
                <a:solidFill>
                  <a:srgbClr val="003366"/>
                </a:solidFill>
              </a:rPr>
              <a:t>block</a:t>
            </a:r>
            <a:r>
              <a:rPr lang="zh-CN" altLang="en-US" dirty="0">
                <a:solidFill>
                  <a:srgbClr val="003366"/>
                </a:solidFill>
              </a:rPr>
              <a:t>为单位（由多个</a:t>
            </a:r>
            <a:r>
              <a:rPr lang="en-US" altLang="zh-CN" dirty="0">
                <a:solidFill>
                  <a:srgbClr val="003366"/>
                </a:solidFill>
              </a:rPr>
              <a:t>page</a:t>
            </a:r>
            <a:r>
              <a:rPr lang="zh-CN" altLang="en-US" dirty="0">
                <a:solidFill>
                  <a:srgbClr val="003366"/>
                </a:solidFill>
              </a:rPr>
              <a:t>组成，本例中是</a:t>
            </a:r>
            <a:r>
              <a:rPr lang="en-US" altLang="zh-CN" dirty="0">
                <a:solidFill>
                  <a:srgbClr val="003366"/>
                </a:solidFill>
              </a:rPr>
              <a:t>64</a:t>
            </a:r>
            <a:r>
              <a:rPr lang="zh-CN" altLang="en-US" dirty="0">
                <a:solidFill>
                  <a:srgbClr val="003366"/>
                </a:solidFill>
              </a:rPr>
              <a:t>个）时间为毫秒级，并不保证一定可以成功，不成功的</a:t>
            </a:r>
            <a:r>
              <a:rPr lang="en-US" altLang="zh-CN" dirty="0">
                <a:solidFill>
                  <a:srgbClr val="003366"/>
                </a:solidFill>
              </a:rPr>
              <a:t>block</a:t>
            </a:r>
            <a:r>
              <a:rPr lang="zh-CN" altLang="en-US" dirty="0">
                <a:solidFill>
                  <a:srgbClr val="003366"/>
                </a:solidFill>
              </a:rPr>
              <a:t>从此不能再用</a:t>
            </a:r>
            <a:endParaRPr lang="en-US" altLang="zh-CN" dirty="0">
              <a:solidFill>
                <a:srgbClr val="003366"/>
              </a:solidFill>
            </a:endParaRPr>
          </a:p>
          <a:p>
            <a:r>
              <a:rPr lang="en-US" altLang="zh-CN" dirty="0">
                <a:solidFill>
                  <a:srgbClr val="003366"/>
                </a:solidFill>
              </a:rPr>
              <a:t>OOB</a:t>
            </a:r>
            <a:r>
              <a:rPr lang="zh-CN" altLang="en-US" dirty="0">
                <a:solidFill>
                  <a:srgbClr val="003366"/>
                </a:solidFill>
              </a:rPr>
              <a:t>区用于存储校验码，以发现是否发生了错误，以及标记原本</a:t>
            </a:r>
            <a:r>
              <a:rPr lang="en-US" altLang="zh-CN" dirty="0">
                <a:solidFill>
                  <a:srgbClr val="003366"/>
                </a:solidFill>
              </a:rPr>
              <a:t>block</a:t>
            </a:r>
            <a:r>
              <a:rPr lang="zh-CN" altLang="en-US" dirty="0">
                <a:solidFill>
                  <a:srgbClr val="003366"/>
                </a:solidFill>
              </a:rPr>
              <a:t>是否有已损坏</a:t>
            </a:r>
          </a:p>
        </p:txBody>
      </p:sp>
    </p:spTree>
    <p:extLst>
      <p:ext uri="{BB962C8B-B14F-4D97-AF65-F5344CB8AC3E}">
        <p14:creationId xmlns:p14="http://schemas.microsoft.com/office/powerpoint/2010/main" val="120696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Nand</a:t>
            </a:r>
            <a:r>
              <a:rPr lang="en-US" altLang="zh-CN" dirty="0">
                <a:ea typeface="宋体" panose="02010600030101010101" pitchFamily="2" charset="-122"/>
              </a:rPr>
              <a:t>-Flash</a:t>
            </a:r>
            <a:r>
              <a:rPr lang="zh-CN" altLang="en-US" dirty="0">
                <a:ea typeface="宋体" panose="02010600030101010101" pitchFamily="2" charset="-122"/>
              </a:rPr>
              <a:t>数据存储可靠性设计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b="1">
                <a:solidFill>
                  <a:schemeClr val="tx1"/>
                </a:solidFill>
                <a:ea typeface="宋体" panose="02010600030101010101" pitchFamily="2" charset="-122"/>
              </a:rPr>
              <a:t>NAND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–</a:t>
            </a:r>
            <a:r>
              <a:rPr lang="en-US" altLang="zh-CN" b="1">
                <a:solidFill>
                  <a:schemeClr val="tx1"/>
                </a:solidFill>
                <a:ea typeface="宋体" panose="02010600030101010101" pitchFamily="2" charset="-122"/>
              </a:rPr>
              <a:t> Flash</a:t>
            </a:r>
            <a:r>
              <a:rPr lang="zh-CN" altLang="en-US" b="1">
                <a:solidFill>
                  <a:schemeClr val="tx1"/>
                </a:solidFill>
                <a:ea typeface="宋体" panose="02010600030101010101" pitchFamily="2" charset="-122"/>
              </a:rPr>
              <a:t>失效块替换策略</a:t>
            </a:r>
            <a:endParaRPr lang="en-US" altLang="zh-CN" b="1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/>
            <a:r>
              <a:rPr lang="zh-CN" altLang="en-US" b="1">
                <a:ea typeface="宋体" panose="02010600030101010101" pitchFamily="2" charset="-122"/>
              </a:rPr>
              <a:t>扫描并建立</a:t>
            </a:r>
            <a:r>
              <a:rPr lang="en-US" altLang="zh-CN" b="1">
                <a:ea typeface="宋体" panose="02010600030101010101" pitchFamily="2" charset="-122"/>
              </a:rPr>
              <a:t>BBT</a:t>
            </a:r>
            <a:r>
              <a:rPr lang="zh-CN" altLang="en-US" b="1">
                <a:ea typeface="宋体" panose="02010600030101010101" pitchFamily="2" charset="-122"/>
              </a:rPr>
              <a:t>（</a:t>
            </a:r>
            <a:r>
              <a:rPr lang="en-US" altLang="zh-CN" b="1">
                <a:ea typeface="宋体" panose="02010600030101010101" pitchFamily="2" charset="-122"/>
              </a:rPr>
              <a:t>Bad Block Table</a:t>
            </a:r>
            <a:r>
              <a:rPr lang="zh-CN" altLang="en-US" b="1">
                <a:ea typeface="宋体" panose="02010600030101010101" pitchFamily="2" charset="-122"/>
              </a:rPr>
              <a:t>）</a:t>
            </a:r>
            <a:endParaRPr lang="en-US" altLang="zh-CN" b="1">
              <a:ea typeface="宋体" panose="02010600030101010101" pitchFamily="2" charset="-122"/>
            </a:endParaRPr>
          </a:p>
          <a:p>
            <a:pPr lvl="1"/>
            <a:r>
              <a:rPr lang="zh-CN" altLang="en-US" b="1">
                <a:ea typeface="宋体" panose="02010600030101010101" pitchFamily="2" charset="-122"/>
              </a:rPr>
              <a:t>访问时的地址替换（</a:t>
            </a:r>
            <a:r>
              <a:rPr lang="en-US" altLang="zh-CN" b="1">
                <a:ea typeface="宋体" panose="02010600030101010101" pitchFamily="2" charset="-122"/>
              </a:rPr>
              <a:t>Replacement</a:t>
            </a:r>
            <a:r>
              <a:rPr lang="zh-CN" altLang="en-US" b="1">
                <a:ea typeface="宋体" panose="02010600030101010101" pitchFamily="2" charset="-122"/>
              </a:rPr>
              <a:t>）</a:t>
            </a:r>
            <a:endParaRPr lang="en-US" altLang="zh-CN" b="1">
              <a:ea typeface="宋体" panose="02010600030101010101" pitchFamily="2" charset="-122"/>
            </a:endParaRPr>
          </a:p>
          <a:p>
            <a:endParaRPr lang="zh-CN" altLang="en-US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92" y="968104"/>
            <a:ext cx="8358187" cy="555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Nand</a:t>
            </a:r>
            <a:r>
              <a:rPr lang="en-US" altLang="zh-CN" dirty="0">
                <a:ea typeface="宋体" panose="02010600030101010101" pitchFamily="2" charset="-122"/>
              </a:rPr>
              <a:t>-Flash</a:t>
            </a:r>
            <a:r>
              <a:rPr lang="zh-CN" altLang="en-US" dirty="0">
                <a:ea typeface="宋体" panose="02010600030101010101" pitchFamily="2" charset="-122"/>
              </a:rPr>
              <a:t>数据存储可靠性设计</a:t>
            </a:r>
          </a:p>
        </p:txBody>
      </p:sp>
      <p:graphicFrame>
        <p:nvGraphicFramePr>
          <p:cNvPr id="14340" name="Object 1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693837"/>
              </p:ext>
            </p:extLst>
          </p:nvPr>
        </p:nvGraphicFramePr>
        <p:xfrm>
          <a:off x="8018463" y="1700808"/>
          <a:ext cx="4173537" cy="267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4173840" imgH="2670480" progId="Excel.Chart.8">
                  <p:embed/>
                </p:oleObj>
              </mc:Choice>
              <mc:Fallback>
                <p:oleObj r:id="rId3" imgW="4173840" imgH="2670480" progId="Excel.Chart.8">
                  <p:embed/>
                  <p:pic>
                    <p:nvPicPr>
                      <p:cNvPr id="0" name="Object 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8463" y="1700808"/>
                        <a:ext cx="4173537" cy="267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3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5400" y="1552258"/>
            <a:ext cx="8147050" cy="4525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SLC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与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MLC</a:t>
            </a:r>
          </a:p>
          <a:p>
            <a:pPr lvl="1" eaLnBrk="1" hangingPunct="1"/>
            <a:r>
              <a:rPr lang="en-US" altLang="zh-CN" b="1" dirty="0">
                <a:ea typeface="宋体" panose="02010600030101010101" pitchFamily="2" charset="-122"/>
              </a:rPr>
              <a:t>Single Layer Cell     </a:t>
            </a:r>
            <a:r>
              <a:rPr lang="zh-CN" altLang="en-US" b="1" dirty="0">
                <a:ea typeface="宋体" panose="02010600030101010101" pitchFamily="2" charset="-122"/>
              </a:rPr>
              <a:t>单层单元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zh-CN" altLang="en-US" b="1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10</a:t>
            </a:r>
            <a:r>
              <a:rPr lang="zh-CN" altLang="en-US" b="1" dirty="0">
                <a:ea typeface="宋体" panose="02010600030101010101" pitchFamily="2" charset="-122"/>
              </a:rPr>
              <a:t>万次擦写）</a:t>
            </a:r>
            <a:endParaRPr lang="en-US" altLang="zh-CN" b="1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b="1" dirty="0">
                <a:ea typeface="宋体" panose="02010600030101010101" pitchFamily="2" charset="-122"/>
              </a:rPr>
              <a:t>Multi - Level Cell	    </a:t>
            </a:r>
            <a:r>
              <a:rPr lang="zh-CN" altLang="en-US" b="1" dirty="0">
                <a:ea typeface="宋体" panose="02010600030101010101" pitchFamily="2" charset="-122"/>
              </a:rPr>
              <a:t>多层单元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zh-CN" altLang="en-US" b="1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1</a:t>
            </a:r>
            <a:r>
              <a:rPr lang="zh-CN" altLang="en-US" b="1" dirty="0">
                <a:ea typeface="宋体" panose="02010600030101010101" pitchFamily="2" charset="-122"/>
              </a:rPr>
              <a:t>万次擦写）</a:t>
            </a:r>
            <a:endParaRPr lang="en-US" altLang="zh-CN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ECC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</a:rPr>
              <a:t>Error Checking &amp; Correcting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）</a:t>
            </a: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solidFill>
                  <a:schemeClr val="tx1"/>
                </a:solidFill>
                <a:ea typeface="宋体" panose="02010600030101010101" pitchFamily="2" charset="-122"/>
                <a:hlinkClick r:id="rId5" action="ppaction://hlinkfile"/>
              </a:rPr>
              <a:t>ecc_algorithm_for_web_512b.pdf</a:t>
            </a: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6D23D-693E-418B-9CB9-188E6D842DE6}"/>
              </a:ext>
            </a:extLst>
          </p:cNvPr>
          <p:cNvSpPr txBox="1"/>
          <p:nvPr/>
        </p:nvSpPr>
        <p:spPr>
          <a:xfrm>
            <a:off x="8760296" y="4384873"/>
            <a:ext cx="3024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ECC</a:t>
            </a:r>
            <a:r>
              <a:rPr lang="zh-CN" altLang="en-US" dirty="0"/>
              <a:t>错误时：借助算法修正，或者再试一次，或者多次重试出错后向上层报错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4340" grpId="0" animBg="0"/>
      <p:bldP spid="91139" grpId="0" build="p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436" y="2446068"/>
            <a:ext cx="1880655" cy="347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FTL devices</a:t>
            </a:r>
          </a:p>
        </p:txBody>
      </p:sp>
      <p:sp>
        <p:nvSpPr>
          <p:cNvPr id="12" name="文本占位符 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539" dirty="0"/>
              <a:t> FTL</a:t>
            </a:r>
            <a:r>
              <a:rPr lang="zxx-none" sz="2539" dirty="0"/>
              <a:t>： “</a:t>
            </a:r>
            <a:r>
              <a:rPr lang="en-US" sz="2539" dirty="0"/>
              <a:t>Flash Translation Layer”</a:t>
            </a:r>
          </a:p>
          <a:p>
            <a:pPr>
              <a:defRPr/>
            </a:pPr>
            <a:r>
              <a:rPr lang="en-US" sz="2539" dirty="0"/>
              <a:t> </a:t>
            </a:r>
            <a:r>
              <a:rPr lang="zxx-none" sz="2539" dirty="0"/>
              <a:t>在裸设备前端有一个控制芯片，通过芯片上加载的固件程序实现对芯片的控制， 将</a:t>
            </a:r>
            <a:r>
              <a:rPr lang="en-US" sz="2539" dirty="0"/>
              <a:t>flash </a:t>
            </a:r>
            <a:r>
              <a:rPr lang="zxx-none" sz="2539" dirty="0"/>
              <a:t>模拟为块设备</a:t>
            </a:r>
          </a:p>
        </p:txBody>
      </p:sp>
      <p:sp>
        <p:nvSpPr>
          <p:cNvPr id="4" name="矩形 3"/>
          <p:cNvSpPr/>
          <p:nvPr/>
        </p:nvSpPr>
        <p:spPr>
          <a:xfrm>
            <a:off x="4430714" y="4832351"/>
            <a:ext cx="2693987" cy="415925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anchorCtr="1" compatLnSpc="0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FTL</a:t>
            </a:r>
          </a:p>
        </p:txBody>
      </p:sp>
      <p:sp>
        <p:nvSpPr>
          <p:cNvPr id="5" name="矩形 4"/>
          <p:cNvSpPr/>
          <p:nvPr/>
        </p:nvSpPr>
        <p:spPr>
          <a:xfrm>
            <a:off x="4429125" y="5662614"/>
            <a:ext cx="2693988" cy="414337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anchorCtr="1" compatLnSpc="0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NAND array</a:t>
            </a:r>
          </a:p>
        </p:txBody>
      </p:sp>
      <p:sp>
        <p:nvSpPr>
          <p:cNvPr id="6" name="矩形 5"/>
          <p:cNvSpPr/>
          <p:nvPr/>
        </p:nvSpPr>
        <p:spPr>
          <a:xfrm>
            <a:off x="4429125" y="3805238"/>
            <a:ext cx="2693988" cy="622300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anchorCtr="1" compatLnSpc="0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32" dirty="0">
                <a:latin typeface="Liberation Sans" pitchFamily="18"/>
                <a:ea typeface="DejaVu Sans" pitchFamily="2"/>
                <a:cs typeface="DejaVu Sans" pitchFamily="2"/>
              </a:rPr>
              <a:t>Block I/O interface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51" dirty="0">
                <a:latin typeface="Liberation Sans" pitchFamily="18"/>
                <a:ea typeface="DejaVu Sans" pitchFamily="2"/>
                <a:cs typeface="DejaVu Sans" pitchFamily="2"/>
              </a:rPr>
              <a:t>(USB mass storage, MMC, </a:t>
            </a:r>
            <a:r>
              <a:rPr lang="en-US" sz="1451" dirty="0" err="1">
                <a:latin typeface="Liberation Sans" pitchFamily="18"/>
                <a:ea typeface="DejaVu Sans" pitchFamily="2"/>
                <a:cs typeface="DejaVu Sans" pitchFamily="2"/>
              </a:rPr>
              <a:t>etc</a:t>
            </a:r>
            <a:r>
              <a:rPr lang="en-US" sz="1451" dirty="0">
                <a:latin typeface="Liberation Sans" pitchFamily="18"/>
                <a:ea typeface="DejaVu Sans" pitchFamily="2"/>
                <a:cs typeface="DejaVu Sans" pitchFamily="2"/>
              </a:rPr>
              <a:t>)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5588000" y="5280026"/>
            <a:ext cx="414338" cy="334963"/>
          </a:xfrm>
          <a:custGeom>
            <a:avLst>
              <a:gd name="f0" fmla="val 5400"/>
              <a:gd name="f1" fmla="val 43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9"/>
              <a:gd name="f16" fmla="*/ f9 f7 1"/>
              <a:gd name="f17" fmla="*/ f10 f8 1"/>
              <a:gd name="f18" fmla="*/ f10 f15 1"/>
              <a:gd name="f19" fmla="*/ f11 f7 1"/>
              <a:gd name="f20" fmla="*/ f13 f7 1"/>
              <a:gd name="f21" fmla="*/ f18 1 10800"/>
              <a:gd name="f22" fmla="+- 21600 0 f21"/>
              <a:gd name="f23" fmla="*/ f21 f8 1"/>
              <a:gd name="f24" fmla="*/ f22 f8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3" r="f20" b="f24"/>
            <a:pathLst>
              <a:path w="21600" h="21600">
                <a:moveTo>
                  <a:pt x="f4" y="f12"/>
                </a:moveTo>
                <a:lnTo>
                  <a:pt x="f6" y="f4"/>
                </a:lnTo>
                <a:lnTo>
                  <a:pt x="f5" y="f12"/>
                </a:lnTo>
                <a:lnTo>
                  <a:pt x="f13" y="f12"/>
                </a:lnTo>
                <a:lnTo>
                  <a:pt x="f13" y="f14"/>
                </a:lnTo>
                <a:lnTo>
                  <a:pt x="f5" y="f14"/>
                </a:lnTo>
                <a:lnTo>
                  <a:pt x="f6" y="f5"/>
                </a:lnTo>
                <a:lnTo>
                  <a:pt x="f4" y="f14"/>
                </a:lnTo>
                <a:lnTo>
                  <a:pt x="f11" y="f14"/>
                </a:lnTo>
                <a:lnTo>
                  <a:pt x="f11" y="f12"/>
                </a:lnTo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5568950" y="4465638"/>
            <a:ext cx="414338" cy="334962"/>
          </a:xfrm>
          <a:custGeom>
            <a:avLst>
              <a:gd name="f0" fmla="val 5400"/>
              <a:gd name="f1" fmla="val 43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9"/>
              <a:gd name="f16" fmla="*/ f9 f7 1"/>
              <a:gd name="f17" fmla="*/ f10 f8 1"/>
              <a:gd name="f18" fmla="*/ f10 f15 1"/>
              <a:gd name="f19" fmla="*/ f11 f7 1"/>
              <a:gd name="f20" fmla="*/ f13 f7 1"/>
              <a:gd name="f21" fmla="*/ f18 1 10800"/>
              <a:gd name="f22" fmla="+- 21600 0 f21"/>
              <a:gd name="f23" fmla="*/ f21 f8 1"/>
              <a:gd name="f24" fmla="*/ f22 f8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3" r="f20" b="f24"/>
            <a:pathLst>
              <a:path w="21600" h="21600">
                <a:moveTo>
                  <a:pt x="f4" y="f12"/>
                </a:moveTo>
                <a:lnTo>
                  <a:pt x="f6" y="f4"/>
                </a:lnTo>
                <a:lnTo>
                  <a:pt x="f5" y="f12"/>
                </a:lnTo>
                <a:lnTo>
                  <a:pt x="f13" y="f12"/>
                </a:lnTo>
                <a:lnTo>
                  <a:pt x="f13" y="f14"/>
                </a:lnTo>
                <a:lnTo>
                  <a:pt x="f5" y="f14"/>
                </a:lnTo>
                <a:lnTo>
                  <a:pt x="f6" y="f5"/>
                </a:lnTo>
                <a:lnTo>
                  <a:pt x="f4" y="f14"/>
                </a:lnTo>
                <a:lnTo>
                  <a:pt x="f11" y="f14"/>
                </a:lnTo>
                <a:lnTo>
                  <a:pt x="f11" y="f12"/>
                </a:lnTo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wrap="none" lIns="81612" tIns="40806" rIns="81612" bIns="40806" anchor="ctr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直接连接符 8"/>
          <p:cNvSpPr/>
          <p:nvPr/>
        </p:nvSpPr>
        <p:spPr>
          <a:xfrm flipV="1">
            <a:off x="7124701" y="2901950"/>
            <a:ext cx="1243013" cy="1244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直接连接符 9"/>
          <p:cNvSpPr/>
          <p:nvPr/>
        </p:nvSpPr>
        <p:spPr>
          <a:xfrm flipV="1">
            <a:off x="7124700" y="4033839"/>
            <a:ext cx="1720850" cy="9413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直接连接符 10"/>
          <p:cNvSpPr/>
          <p:nvPr/>
        </p:nvSpPr>
        <p:spPr>
          <a:xfrm flipV="1">
            <a:off x="7124701" y="5078414"/>
            <a:ext cx="2024063" cy="7254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FTL table</a:t>
            </a:r>
            <a:r>
              <a:rPr lang="zh-CN" altLang="en-US">
                <a:ea typeface="宋体" panose="02010600030101010101" pitchFamily="2" charset="-122"/>
              </a:rPr>
              <a:t>原理示意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558823"/>
              </p:ext>
            </p:extLst>
          </p:nvPr>
        </p:nvGraphicFramePr>
        <p:xfrm>
          <a:off x="6023991" y="2276871"/>
          <a:ext cx="3042216" cy="2047482"/>
        </p:xfrm>
        <a:graphic>
          <a:graphicData uri="http://schemas.openxmlformats.org/drawingml/2006/table">
            <a:tbl>
              <a:tblPr/>
              <a:tblGrid>
                <a:gridCol w="1014072">
                  <a:extLst>
                    <a:ext uri="{9D8B030D-6E8A-4147-A177-3AD203B41FA5}">
                      <a16:colId xmlns:a16="http://schemas.microsoft.com/office/drawing/2014/main" val="4255899781"/>
                    </a:ext>
                  </a:extLst>
                </a:gridCol>
                <a:gridCol w="1014072">
                  <a:extLst>
                    <a:ext uri="{9D8B030D-6E8A-4147-A177-3AD203B41FA5}">
                      <a16:colId xmlns:a16="http://schemas.microsoft.com/office/drawing/2014/main" val="256237370"/>
                    </a:ext>
                  </a:extLst>
                </a:gridCol>
                <a:gridCol w="1014072">
                  <a:extLst>
                    <a:ext uri="{9D8B030D-6E8A-4147-A177-3AD203B41FA5}">
                      <a16:colId xmlns:a16="http://schemas.microsoft.com/office/drawing/2014/main" val="2357622050"/>
                    </a:ext>
                  </a:extLst>
                </a:gridCol>
              </a:tblGrid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138930"/>
                  </a:ext>
                </a:extLst>
              </a:tr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122796"/>
                  </a:ext>
                </a:extLst>
              </a:tr>
              <a:tr h="700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49788"/>
                  </a:ext>
                </a:extLst>
              </a:tr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262739"/>
                  </a:ext>
                </a:extLst>
              </a:tr>
              <a:tr h="3366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源地址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物理地址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" panose="05000000000000000000" pitchFamily="2" charset="2"/>
                        <a:defRPr kumimoji="1"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iberation Sans"/>
                          <a:ea typeface="宋体" panose="02010600030101010101" pitchFamily="2" charset="-122"/>
                          <a:cs typeface="DejaVu Sans" panose="020B0603030804020204" pitchFamily="34" charset="0"/>
                        </a:rPr>
                        <a:t>擦除次数</a:t>
                      </a:r>
                    </a:p>
                  </a:txBody>
                  <a:tcPr marL="82918" marR="82918" marT="41459" marB="4145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07700"/>
                  </a:ext>
                </a:extLst>
              </a:tr>
            </a:tbl>
          </a:graphicData>
        </a:graphic>
      </p:graphicFrame>
      <p:pic>
        <p:nvPicPr>
          <p:cNvPr id="93186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1988841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面向</a:t>
            </a:r>
            <a:r>
              <a:rPr lang="en-US" altLang="zh-CN" dirty="0"/>
              <a:t>Flash</a:t>
            </a:r>
            <a:r>
              <a:rPr lang="zh-CN" altLang="en-US" dirty="0"/>
              <a:t>的文件系统设计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95399" y="1569766"/>
            <a:ext cx="10801200" cy="48115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不必考虑“磁头”“磁道”等问题，可以随意访问任何位置</a:t>
            </a:r>
            <a:endParaRPr lang="en-US" altLang="zh-CN" dirty="0"/>
          </a:p>
          <a:p>
            <a:r>
              <a:rPr lang="zh-CN" altLang="en-US" dirty="0"/>
              <a:t>系统当中可以有多个“磁头”并行读写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 err="1"/>
              <a:t>Nand</a:t>
            </a:r>
            <a:r>
              <a:rPr lang="en-US" altLang="zh-CN" dirty="0"/>
              <a:t> flash</a:t>
            </a:r>
            <a:r>
              <a:rPr lang="zh-CN" altLang="en-US" dirty="0"/>
              <a:t>中读取的速度，并没有比内存慢多少（相差大约一个数量级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用“新块”（已知全是</a:t>
            </a:r>
            <a:r>
              <a:rPr lang="en-US" altLang="zh-CN" dirty="0"/>
              <a:t>1</a:t>
            </a:r>
            <a:r>
              <a:rPr lang="zh-CN" altLang="en-US" dirty="0"/>
              <a:t>）比用“老块”（不知状态）要快</a:t>
            </a:r>
            <a:r>
              <a:rPr lang="en-US" altLang="zh-CN" dirty="0"/>
              <a:t>1000</a:t>
            </a:r>
            <a:r>
              <a:rPr lang="zh-CN" altLang="en-US" dirty="0"/>
              <a:t>倍，所以可以先分配后“垃圾收集”</a:t>
            </a:r>
            <a:endParaRPr lang="en-US" altLang="zh-CN" dirty="0"/>
          </a:p>
          <a:p>
            <a:r>
              <a:rPr lang="zh-CN" altLang="en-US" dirty="0"/>
              <a:t>随时准备着数据块会坏掉，所以不要轻易删除内容</a:t>
            </a:r>
            <a:endParaRPr lang="en-US" altLang="zh-CN" dirty="0"/>
          </a:p>
          <a:p>
            <a:r>
              <a:rPr lang="zh-CN" altLang="en-US" dirty="0"/>
              <a:t>“超级块”会不会坏？</a:t>
            </a: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-US" altLang="zh-CN" dirty="0"/>
              <a:t>SSD</a:t>
            </a:r>
            <a:r>
              <a:rPr lang="zh-CN" altLang="en-US" dirty="0"/>
              <a:t>可以有多块</a:t>
            </a:r>
            <a:r>
              <a:rPr lang="en-US" altLang="zh-CN" dirty="0"/>
              <a:t>Flash</a:t>
            </a:r>
            <a:r>
              <a:rPr lang="zh-CN" altLang="en-US"/>
              <a:t>，可以进一步改进性能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934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UBI 操作示例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3948540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95241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41941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88641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35341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82042" y="4168747"/>
            <a:ext cx="944088" cy="414589"/>
          </a:xfrm>
          <a:prstGeom prst="rect">
            <a:avLst/>
          </a:prstGeom>
          <a:solidFill>
            <a:srgbClr val="E6E6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71909" y="4220978"/>
            <a:ext cx="1246461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UBI volume</a:t>
            </a:r>
          </a:p>
        </p:txBody>
      </p:sp>
      <p:sp>
        <p:nvSpPr>
          <p:cNvPr id="10" name="文本框 9" title="Write_LEB0"/>
          <p:cNvSpPr txBox="1"/>
          <p:nvPr/>
        </p:nvSpPr>
        <p:spPr>
          <a:xfrm>
            <a:off x="710083" y="1412776"/>
            <a:ext cx="2214675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 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LEB0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中写入数据</a:t>
            </a:r>
            <a:endParaRPr kumimoji="1" lang="zxx-none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531" y="1739224"/>
            <a:ext cx="2304314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a) LEB0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被映射到 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PEB1</a:t>
            </a:r>
          </a:p>
        </p:txBody>
      </p:sp>
      <p:sp>
        <p:nvSpPr>
          <p:cNvPr id="12" name="矩形 11"/>
          <p:cNvSpPr/>
          <p:nvPr/>
        </p:nvSpPr>
        <p:spPr>
          <a:xfrm>
            <a:off x="4222757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59229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95704" y="5399457"/>
            <a:ext cx="1036474" cy="414589"/>
          </a:xfrm>
          <a:prstGeom prst="rect">
            <a:avLst/>
          </a:prstGeom>
          <a:solidFill>
            <a:schemeClr val="accent1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32177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68651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405124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44580" y="5422960"/>
            <a:ext cx="128121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MTD device</a:t>
            </a:r>
          </a:p>
        </p:txBody>
      </p:sp>
      <p:sp>
        <p:nvSpPr>
          <p:cNvPr id="19" name="矩形 18"/>
          <p:cNvSpPr/>
          <p:nvPr/>
        </p:nvSpPr>
        <p:spPr>
          <a:xfrm>
            <a:off x="3197708" y="5399457"/>
            <a:ext cx="1036474" cy="414589"/>
          </a:xfrm>
          <a:prstGeom prst="rect">
            <a:avLst/>
          </a:prstGeom>
          <a:solidFill>
            <a:srgbClr val="CCFFFF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86283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30917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42908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32178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76812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388802" y="5399457"/>
            <a:ext cx="110992" cy="414589"/>
          </a:xfrm>
          <a:prstGeom prst="rect">
            <a:avLst/>
          </a:prstGeom>
          <a:solidFill>
            <a:srgbClr val="FFCC99"/>
          </a:solidFill>
          <a:ln w="36000">
            <a:solidFill>
              <a:srgbClr val="000000"/>
            </a:solidFill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26" name="直接箭头连接符 25"/>
          <p:cNvCxnSpPr>
            <a:stCxn id="3" idx="2"/>
          </p:cNvCxnSpPr>
          <p:nvPr/>
        </p:nvCxnSpPr>
        <p:spPr>
          <a:xfrm>
            <a:off x="4420584" y="4583336"/>
            <a:ext cx="320246" cy="816121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7" name="矩形 26"/>
          <p:cNvSpPr/>
          <p:nvPr/>
        </p:nvSpPr>
        <p:spPr>
          <a:xfrm>
            <a:off x="3956376" y="418506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54643" y="541577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52244" y="418506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50512" y="541577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48113" y="418506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46381" y="541577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43982" y="418506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09605" y="541577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68032" y="418506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020597" y="5415779"/>
            <a:ext cx="208927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10082" y="2393754"/>
            <a:ext cx="1272814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LEB1</a:t>
            </a:r>
          </a:p>
        </p:txBody>
      </p:sp>
      <p:cxnSp>
        <p:nvCxnSpPr>
          <p:cNvPr id="38" name="直接箭头连接符 37"/>
          <p:cNvCxnSpPr>
            <a:stCxn id="4" idx="2"/>
            <a:endCxn id="15" idx="0"/>
          </p:cNvCxnSpPr>
          <p:nvPr/>
        </p:nvCxnSpPr>
        <p:spPr>
          <a:xfrm>
            <a:off x="5367286" y="4583336"/>
            <a:ext cx="2483129" cy="816121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9" name="矩形 38"/>
          <p:cNvSpPr/>
          <p:nvPr/>
        </p:nvSpPr>
        <p:spPr>
          <a:xfrm>
            <a:off x="4906340" y="4185069"/>
            <a:ext cx="920584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55903" y="5412514"/>
            <a:ext cx="914055" cy="385209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73986" y="2396364"/>
            <a:ext cx="742092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LEB4</a:t>
            </a:r>
          </a:p>
        </p:txBody>
      </p:sp>
      <p:sp>
        <p:nvSpPr>
          <p:cNvPr id="42" name="矩形 41"/>
          <p:cNvSpPr/>
          <p:nvPr/>
        </p:nvSpPr>
        <p:spPr>
          <a:xfrm>
            <a:off x="7749706" y="4185069"/>
            <a:ext cx="914055" cy="381945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366633" y="5412514"/>
            <a:ext cx="914055" cy="385209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44" name="直接箭头连接符 43"/>
          <p:cNvCxnSpPr>
            <a:stCxn id="42" idx="2"/>
            <a:endCxn id="43" idx="0"/>
          </p:cNvCxnSpPr>
          <p:nvPr/>
        </p:nvCxnSpPr>
        <p:spPr>
          <a:xfrm flipH="1">
            <a:off x="5823661" y="4567013"/>
            <a:ext cx="2383073" cy="845500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45" name="文本框 44"/>
          <p:cNvSpPr txBox="1"/>
          <p:nvPr/>
        </p:nvSpPr>
        <p:spPr>
          <a:xfrm>
            <a:off x="3360606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PEB0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405242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PEB1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351942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PEB2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461867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PEB3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571790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PEB4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551136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PEB5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9595771" y="5806863"/>
            <a:ext cx="699964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PEB6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084344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LEB0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998399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LEB1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5977745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LEB2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891799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871144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LEB4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785201" y="3831850"/>
            <a:ext cx="676753" cy="323116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32">
                <a:latin typeface="Liberation Sans" pitchFamily="18"/>
                <a:ea typeface="DejaVu Sans" pitchFamily="2"/>
                <a:cs typeface="DejaVu Sans" pitchFamily="2"/>
              </a:rPr>
              <a:t>LEB5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10410" y="2675526"/>
            <a:ext cx="1272814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擦除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LEB1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036857" y="3001975"/>
            <a:ext cx="1900614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a)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LEB1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的映射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494417" y="2984212"/>
            <a:ext cx="2950709" cy="444239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kumimoji="1"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在合适的时机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擦除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PEB4</a:t>
            </a:r>
          </a:p>
        </p:txBody>
      </p:sp>
      <p:sp>
        <p:nvSpPr>
          <p:cNvPr id="61" name="文本框 60" title="Write_LEB0"/>
          <p:cNvSpPr txBox="1"/>
          <p:nvPr/>
        </p:nvSpPr>
        <p:spPr>
          <a:xfrm>
            <a:off x="720282" y="3354680"/>
            <a:ext cx="2095796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LEB1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中写入数据</a:t>
            </a:r>
          </a:p>
        </p:txBody>
      </p:sp>
      <p:cxnSp>
        <p:nvCxnSpPr>
          <p:cNvPr id="62" name="直接箭头连接符 61"/>
          <p:cNvCxnSpPr>
            <a:stCxn id="39" idx="2"/>
            <a:endCxn id="19" idx="0"/>
          </p:cNvCxnSpPr>
          <p:nvPr/>
        </p:nvCxnSpPr>
        <p:spPr>
          <a:xfrm flipH="1">
            <a:off x="3715946" y="4567014"/>
            <a:ext cx="1650687" cy="832443"/>
          </a:xfrm>
          <a:prstGeom prst="straightConnector1">
            <a:avLst/>
          </a:prstGeom>
          <a:noFill/>
          <a:ln w="1080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63" name="矩形 62"/>
          <p:cNvSpPr/>
          <p:nvPr/>
        </p:nvSpPr>
        <p:spPr>
          <a:xfrm>
            <a:off x="3306744" y="5412514"/>
            <a:ext cx="914055" cy="385209"/>
          </a:xfrm>
          <a:prstGeom prst="rect">
            <a:avLst/>
          </a:prstGeom>
          <a:solidFill>
            <a:srgbClr val="2300DC"/>
          </a:solidFill>
          <a:ln>
            <a:noFill/>
            <a:prstDash val="solid"/>
          </a:ln>
        </p:spPr>
        <p:txBody>
          <a:bodyPr vert="horz" wrap="none" lIns="81612" tIns="40806" rIns="81612" bIns="40806" anchor="ctr" anchorCtr="1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632"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036532" y="1996372"/>
            <a:ext cx="1245883" cy="434557"/>
          </a:xfrm>
          <a:prstGeom prst="rect">
            <a:avLst/>
          </a:prstGeom>
          <a:noFill/>
          <a:ln>
            <a:noFill/>
          </a:ln>
        </p:spPr>
        <p:txBody>
          <a:bodyPr vert="horz" wrap="none" lIns="81612" tIns="40806" rIns="81612" bIns="40806" anchorCtr="0" compatLnSpc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 </a:t>
            </a:r>
            <a:r>
              <a:rPr kumimoji="1" lang="zxx-none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数据写入</a:t>
            </a:r>
          </a:p>
        </p:txBody>
      </p:sp>
    </p:spTree>
    <p:extLst>
      <p:ext uri="{BB962C8B-B14F-4D97-AF65-F5344CB8AC3E}">
        <p14:creationId xmlns:p14="http://schemas.microsoft.com/office/powerpoint/2010/main" val="421447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"/>
                            </p:stCondLst>
                            <p:childTnLst>
                              <p:par>
                                <p:cTn id="27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2"/>
                            </p:stCondLst>
                            <p:childTnLst>
                              <p:par>
                                <p:cTn id="32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3"/>
                            </p:stCondLst>
                            <p:childTnLst>
                              <p:par>
                                <p:cTn id="37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4"/>
                            </p:stCondLst>
                            <p:childTnLst>
                              <p:par>
                                <p:cTn id="42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Class="ent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Class="entr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Class="entr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Text Box 6"/>
          <p:cNvSpPr txBox="1">
            <a:spLocks noChangeArrowheads="1"/>
          </p:cNvSpPr>
          <p:nvPr/>
        </p:nvSpPr>
        <p:spPr bwMode="auto">
          <a:xfrm>
            <a:off x="767408" y="3501008"/>
            <a:ext cx="3311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0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</a:p>
        </p:txBody>
      </p:sp>
      <p:sp>
        <p:nvSpPr>
          <p:cNvPr id="100357" name="Text Box 9"/>
          <p:cNvSpPr txBox="1">
            <a:spLocks noChangeArrowheads="1"/>
          </p:cNvSpPr>
          <p:nvPr/>
        </p:nvSpPr>
        <p:spPr bwMode="auto">
          <a:xfrm>
            <a:off x="1096019" y="4085208"/>
            <a:ext cx="74168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键盘：以串口／并口／</a:t>
            </a:r>
            <a:r>
              <a:rPr kumimoji="0"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kumimoji="0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口与主机相连；中断方式，由驱动程序完成键盘信息转换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鼠标：是定位设备，以相对位移方式报告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屏幕：在内存中有一片区域描述屏幕显示中的每一位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6B901A-0BDC-9291-C740-581C7AAE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图形显示系统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C11AE-ACC4-98D5-99AF-A82A722C2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键盘、鼠标、显示器组成用户界面支持设备，</a:t>
            </a:r>
            <a:r>
              <a:rPr lang="en-US" altLang="zh-CN" dirty="0"/>
              <a:t>GUI</a:t>
            </a:r>
            <a:r>
              <a:rPr lang="zh-CN" altLang="en-US" dirty="0"/>
              <a:t>很普及。</a:t>
            </a:r>
          </a:p>
          <a:p>
            <a:pPr lvl="1"/>
            <a:r>
              <a:rPr lang="en-US" altLang="zh-CN" dirty="0"/>
              <a:t>GUI</a:t>
            </a:r>
            <a:r>
              <a:rPr lang="zh-CN" altLang="en-US" dirty="0"/>
              <a:t>的四要素：</a:t>
            </a:r>
            <a:r>
              <a:rPr lang="en-US" altLang="zh-CN" dirty="0"/>
              <a:t>window, Icon, Menu, Pointing device</a:t>
            </a:r>
          </a:p>
          <a:p>
            <a:pPr lvl="1"/>
            <a:r>
              <a:rPr lang="en-US" altLang="zh-CN" dirty="0"/>
              <a:t>GUI</a:t>
            </a:r>
            <a:r>
              <a:rPr lang="zh-CN" altLang="en-US" dirty="0"/>
              <a:t>软件可以在用户级实现（</a:t>
            </a:r>
            <a:r>
              <a:rPr lang="en-US" altLang="zh-CN" dirty="0"/>
              <a:t>UNIX),</a:t>
            </a:r>
            <a:r>
              <a:rPr lang="zh-CN" altLang="en-US" dirty="0"/>
              <a:t>也可以在系统级实现（</a:t>
            </a:r>
            <a:r>
              <a:rPr lang="en-US" altLang="zh-CN" dirty="0"/>
              <a:t>Windows)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CEA5D4-5E09-6A20-4371-B7B2AC00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4" descr="5-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924176"/>
            <a:ext cx="7200900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Text Box 5"/>
          <p:cNvSpPr txBox="1">
            <a:spLocks noChangeArrowheads="1"/>
          </p:cNvSpPr>
          <p:nvPr/>
        </p:nvSpPr>
        <p:spPr bwMode="auto">
          <a:xfrm>
            <a:off x="1523492" y="1268760"/>
            <a:ext cx="91450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对于使用内存映射的显示器，其驱动程序可以直接将输出信息写入视频</a:t>
            </a:r>
            <a:r>
              <a:rPr kumimoji="0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kumimoji="0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sp>
        <p:nvSpPr>
          <p:cNvPr id="101380" name="Text Box 6"/>
          <p:cNvSpPr txBox="1">
            <a:spLocks noChangeArrowheads="1"/>
          </p:cNvSpPr>
          <p:nvPr/>
        </p:nvSpPr>
        <p:spPr bwMode="auto">
          <a:xfrm>
            <a:off x="4604856" y="5281463"/>
            <a:ext cx="13668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 b="1">
                <a:latin typeface="Times New Roman" panose="02020603050405020304" pitchFamily="18" charset="0"/>
              </a:rPr>
              <a:t>Parallel Port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8C2623-5CEE-6BC2-7D7B-8E305A1CB2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24625"/>
            <a:ext cx="2743200" cy="3270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02A575-7E25-4D37-AF3E-2633983E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F169E76-2933-4952-AE42-3BAA5E7496E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DMA</a:t>
            </a:r>
            <a:r>
              <a:rPr lang="zh-CN" altLang="en-US" dirty="0"/>
              <a:t>的小细节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FBD715-10BC-4B2E-8C35-93C9DCF1292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和</a:t>
            </a:r>
            <a:r>
              <a:rPr lang="en-US" altLang="zh-CN" dirty="0"/>
              <a:t>CPU</a:t>
            </a:r>
            <a:r>
              <a:rPr lang="zh-CN" altLang="en-US" dirty="0"/>
              <a:t>可以同时读写同一块内存吗？</a:t>
            </a:r>
            <a:endParaRPr lang="en-US" altLang="zh-CN" dirty="0"/>
          </a:p>
          <a:p>
            <a:r>
              <a:rPr lang="en-US" altLang="zh-CN" dirty="0"/>
              <a:t>DMA</a:t>
            </a:r>
            <a:r>
              <a:rPr lang="zh-CN" altLang="en-US" dirty="0"/>
              <a:t>读写内存的时候使用的是虚拟地址，还是物理地址？</a:t>
            </a:r>
            <a:endParaRPr lang="en-US" altLang="zh-CN" dirty="0"/>
          </a:p>
          <a:p>
            <a:r>
              <a:rPr lang="en-US" altLang="zh-CN" dirty="0"/>
              <a:t>DMA</a:t>
            </a:r>
            <a:r>
              <a:rPr lang="zh-CN" altLang="en-US" dirty="0"/>
              <a:t>控制器可以访问页表吗？</a:t>
            </a:r>
            <a:endParaRPr lang="en-US" altLang="zh-CN" dirty="0"/>
          </a:p>
          <a:p>
            <a:r>
              <a:rPr lang="zh-CN" altLang="en-US" dirty="0"/>
              <a:t>在使用</a:t>
            </a:r>
            <a:r>
              <a:rPr lang="en-US" altLang="zh-CN" dirty="0"/>
              <a:t>DMA</a:t>
            </a:r>
            <a:r>
              <a:rPr lang="zh-CN" altLang="en-US" dirty="0"/>
              <a:t>的过程中，进程可以调度吗？页表会更换吗？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E1209C-3FDB-4C21-AA9B-4F6BCA80E0F3}"/>
              </a:ext>
            </a:extLst>
          </p:cNvPr>
          <p:cNvSpPr txBox="1"/>
          <p:nvPr/>
        </p:nvSpPr>
        <p:spPr>
          <a:xfrm>
            <a:off x="3359608" y="3914901"/>
            <a:ext cx="54727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传统的</a:t>
            </a:r>
            <a:r>
              <a:rPr lang="en-US" altLang="zh-CN" sz="2400" dirty="0"/>
              <a:t>DMA</a:t>
            </a:r>
            <a:r>
              <a:rPr lang="zh-CN" altLang="en-US" sz="2400" dirty="0"/>
              <a:t>控制器仅支持连续的物理地址的读写，且寻址范围有限（比如地址位数不足），由</a:t>
            </a:r>
            <a:r>
              <a:rPr lang="en-US" altLang="zh-CN" sz="2400" dirty="0"/>
              <a:t>OS</a:t>
            </a:r>
            <a:r>
              <a:rPr lang="zh-CN" altLang="en-US" sz="2400" dirty="0"/>
              <a:t>负责完成地址的转换后，交由</a:t>
            </a:r>
            <a:r>
              <a:rPr lang="en-US" altLang="zh-CN" sz="2400" dirty="0"/>
              <a:t>DMA</a:t>
            </a:r>
            <a:r>
              <a:rPr lang="zh-CN" altLang="en-US" sz="2400" dirty="0"/>
              <a:t>控制器去执行传输，传输时不再涉及地址转换，且</a:t>
            </a:r>
            <a:r>
              <a:rPr lang="en-US" altLang="zh-CN" sz="2400" dirty="0"/>
              <a:t>CPU</a:t>
            </a:r>
            <a:r>
              <a:rPr lang="zh-CN" altLang="en-US" sz="2400" dirty="0"/>
              <a:t>会避免对这个区域的内存访问</a:t>
            </a:r>
          </a:p>
        </p:txBody>
      </p:sp>
    </p:spTree>
    <p:extLst>
      <p:ext uri="{BB962C8B-B14F-4D97-AF65-F5344CB8AC3E}">
        <p14:creationId xmlns:p14="http://schemas.microsoft.com/office/powerpoint/2010/main" val="101588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47B8FE-B743-45E6-8B68-ED32EE98B2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24625"/>
            <a:ext cx="2743200" cy="3270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B392B076-613B-4498-B538-65BDB82978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2375" y="1801813"/>
          <a:ext cx="7208838" cy="325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Visio" r:id="rId3" imgW="7289800" imgH="3302000" progId="Visio.Drawing.11">
                  <p:embed/>
                </p:oleObj>
              </mc:Choice>
              <mc:Fallback>
                <p:oleObj name="Visio" r:id="rId3" imgW="7289800" imgH="3302000" progId="Visio.Drawing.11">
                  <p:embed/>
                  <p:pic>
                    <p:nvPicPr>
                      <p:cNvPr id="2437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1801813"/>
                        <a:ext cx="7208838" cy="325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68999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011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47B8FE-B743-45E6-8B68-ED32EE98B2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24625"/>
            <a:ext cx="2743200" cy="3270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0A731BE0-9265-4E2C-B0F1-FB5BC02636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2375" y="1801813"/>
          <a:ext cx="7208838" cy="325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Visio" r:id="rId3" imgW="7289800" imgH="3302000" progId="Visio.Drawing.11">
                  <p:embed/>
                </p:oleObj>
              </mc:Choice>
              <mc:Fallback>
                <p:oleObj name="Visio" r:id="rId3" imgW="7289800" imgH="3302000" progId="Visio.Drawing.11">
                  <p:embed/>
                  <p:pic>
                    <p:nvPicPr>
                      <p:cNvPr id="24474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1801813"/>
                        <a:ext cx="7208838" cy="325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68999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6326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3B3859-9D09-457C-BB7F-66678754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FCE48B1-A050-4B37-BE76-A9AD67754A6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Graph Processing Unit</a:t>
            </a:r>
            <a:r>
              <a:rPr lang="zh-CN" altLang="en-US" dirty="0"/>
              <a:t>是用于图形绘制的辅助处理器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EC9CC6-7000-4FDD-92ED-8C585A61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612231" y="1666876"/>
            <a:ext cx="75438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02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48E7AC-158C-4B4A-B872-66820E94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CE058A-64FC-4CD4-BD6D-F2DD5BA3AC6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GPGPU</a:t>
            </a:r>
            <a:r>
              <a:rPr lang="zh-CN" altLang="en-US" dirty="0"/>
              <a:t>的计算过程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2A7BB0-ACE2-4662-AF9C-073E86BE9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462"/>
          <a:stretch/>
        </p:blipFill>
        <p:spPr bwMode="auto">
          <a:xfrm>
            <a:off x="3343010" y="1451413"/>
            <a:ext cx="5993350" cy="48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29341DE-44FA-4BB8-BE66-E61C49EEC100}"/>
              </a:ext>
            </a:extLst>
          </p:cNvPr>
          <p:cNvCxnSpPr>
            <a:cxnSpLocks/>
          </p:cNvCxnSpPr>
          <p:nvPr/>
        </p:nvCxnSpPr>
        <p:spPr bwMode="auto">
          <a:xfrm>
            <a:off x="6816080" y="2708920"/>
            <a:ext cx="2032910" cy="1296144"/>
          </a:xfrm>
          <a:prstGeom prst="bentConnector3">
            <a:avLst>
              <a:gd name="adj1" fmla="val 99535"/>
            </a:avLst>
          </a:prstGeom>
          <a:solidFill>
            <a:schemeClr val="accent1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5F7C686-3D2F-4454-8190-DB4323B0952B}"/>
              </a:ext>
            </a:extLst>
          </p:cNvPr>
          <p:cNvSpPr txBox="1"/>
          <p:nvPr/>
        </p:nvSpPr>
        <p:spPr>
          <a:xfrm>
            <a:off x="7059765" y="2088854"/>
            <a:ext cx="203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待处理的数据</a:t>
            </a:r>
            <a:endParaRPr lang="en-US" altLang="zh-CN" dirty="0"/>
          </a:p>
          <a:p>
            <a:r>
              <a:rPr lang="zh-CN" altLang="en-US" dirty="0"/>
              <a:t>数据处理的代码</a:t>
            </a:r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848FE8B5-5D8D-45E6-B9F1-A4E08B7CBB34}"/>
              </a:ext>
            </a:extLst>
          </p:cNvPr>
          <p:cNvCxnSpPr/>
          <p:nvPr/>
        </p:nvCxnSpPr>
        <p:spPr bwMode="auto">
          <a:xfrm rot="10800000">
            <a:off x="6816080" y="3212976"/>
            <a:ext cx="1260140" cy="792088"/>
          </a:xfrm>
          <a:prstGeom prst="bentConnector3">
            <a:avLst>
              <a:gd name="adj1" fmla="val -519"/>
            </a:avLst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AFA179D-EF5A-415E-B063-82D120E95D42}"/>
              </a:ext>
            </a:extLst>
          </p:cNvPr>
          <p:cNvSpPr txBox="1"/>
          <p:nvPr/>
        </p:nvSpPr>
        <p:spPr>
          <a:xfrm>
            <a:off x="6882490" y="3241770"/>
            <a:ext cx="203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计算结果</a:t>
            </a:r>
          </a:p>
        </p:txBody>
      </p:sp>
    </p:spTree>
    <p:extLst>
      <p:ext uri="{BB962C8B-B14F-4D97-AF65-F5344CB8AC3E}">
        <p14:creationId xmlns:p14="http://schemas.microsoft.com/office/powerpoint/2010/main" val="2769831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C392C8-34BD-467C-B506-1C00006B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A0AEABD7-52A8-44F6-9B05-734EF5F3E2F6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4B8AAD-6596-470E-B563-1EDDBFFD8BA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计算时间与传输时间的比例</a:t>
            </a: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3B2A85A8-D06E-4734-A1FA-3E3A7AEC295B}"/>
              </a:ext>
            </a:extLst>
          </p:cNvPr>
          <p:cNvPicPr>
            <a:picLocks/>
          </p:cNvPicPr>
          <p:nvPr/>
        </p:nvPicPr>
        <p:blipFill rotWithShape="1">
          <a:blip r:embed="rId2"/>
          <a:stretch/>
        </p:blipFill>
        <p:spPr>
          <a:xfrm>
            <a:off x="2783634" y="1556793"/>
            <a:ext cx="3368883" cy="2266691"/>
          </a:xfrm>
          <a:prstGeom prst="rect">
            <a:avLst/>
          </a:prstGeom>
          <a:ln w="12700">
            <a:solidFill>
              <a:srgbClr val="712355"/>
            </a:solidFill>
          </a:ln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44EF7C32-CEC6-43ED-9631-E80ED8885FC6}"/>
              </a:ext>
            </a:extLst>
          </p:cNvPr>
          <p:cNvPicPr>
            <a:picLocks/>
          </p:cNvPicPr>
          <p:nvPr/>
        </p:nvPicPr>
        <p:blipFill rotWithShape="1">
          <a:blip r:embed="rId3"/>
          <a:stretch/>
        </p:blipFill>
        <p:spPr>
          <a:xfrm>
            <a:off x="6381264" y="1556793"/>
            <a:ext cx="3362349" cy="2266691"/>
          </a:xfrm>
          <a:prstGeom prst="rect">
            <a:avLst/>
          </a:prstGeom>
          <a:solidFill>
            <a:srgbClr val="712355"/>
          </a:solidFill>
          <a:ln w="12700">
            <a:solidFill>
              <a:srgbClr val="712355"/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7DD31ED-FC0A-41CB-8670-83E487E40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/>
        </p:blipFill>
        <p:spPr>
          <a:xfrm>
            <a:off x="2783633" y="4023094"/>
            <a:ext cx="3368883" cy="2297606"/>
          </a:xfrm>
          <a:prstGeom prst="rect">
            <a:avLst/>
          </a:prstGeom>
          <a:noFill/>
          <a:ln w="12700">
            <a:solidFill>
              <a:srgbClr val="712355"/>
            </a:solidFill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C506D07-9EBB-478C-9C6D-A7D58A17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/>
        </p:blipFill>
        <p:spPr>
          <a:xfrm>
            <a:off x="6381265" y="4023094"/>
            <a:ext cx="3362349" cy="2297605"/>
          </a:xfrm>
          <a:prstGeom prst="rect">
            <a:avLst/>
          </a:prstGeom>
          <a:noFill/>
          <a:ln w="12700">
            <a:solidFill>
              <a:srgbClr val="712355"/>
            </a:solidFill>
          </a:ln>
        </p:spPr>
      </p:pic>
    </p:spTree>
    <p:extLst>
      <p:ext uri="{BB962C8B-B14F-4D97-AF65-F5344CB8AC3E}">
        <p14:creationId xmlns:p14="http://schemas.microsoft.com/office/powerpoint/2010/main" val="3326255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94799-9106-EF21-92C0-C6DC0391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２．输入软件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759043-903A-80E0-23FB-92DDC7CA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键盘驱动程序传送一个字符</a:t>
            </a:r>
          </a:p>
          <a:p>
            <a:pPr lvl="1"/>
            <a:r>
              <a:rPr lang="zh-CN" altLang="en-US" dirty="0"/>
              <a:t>驱动程序将接收信息转换成一个字符</a:t>
            </a:r>
          </a:p>
          <a:p>
            <a:pPr lvl="1"/>
            <a:r>
              <a:rPr lang="zh-CN" altLang="en-US" dirty="0"/>
              <a:t>使用一种给定的</a:t>
            </a:r>
            <a:r>
              <a:rPr lang="en-US" altLang="zh-CN" dirty="0"/>
              <a:t>ASCII</a:t>
            </a:r>
            <a:r>
              <a:rPr lang="zh-CN" altLang="en-US" dirty="0"/>
              <a:t>表</a:t>
            </a:r>
          </a:p>
          <a:p>
            <a:r>
              <a:rPr lang="zh-CN" altLang="en-US" dirty="0"/>
              <a:t>针对不同的输入语言需要做调整</a:t>
            </a:r>
          </a:p>
          <a:p>
            <a:pPr lvl="1"/>
            <a:r>
              <a:rPr lang="zh-CN" altLang="en-US" dirty="0"/>
              <a:t>许多操作系统支持加载键盘映射（</a:t>
            </a:r>
            <a:r>
              <a:rPr lang="en-US" altLang="zh-CN" dirty="0"/>
              <a:t>keymap)</a:t>
            </a:r>
            <a:r>
              <a:rPr lang="zh-CN" altLang="en-US" dirty="0"/>
              <a:t>及代码页（</a:t>
            </a:r>
            <a:r>
              <a:rPr lang="en-US" altLang="zh-CN" dirty="0"/>
              <a:t>code page)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其实适配语言对于</a:t>
            </a:r>
            <a:r>
              <a:rPr lang="en-US" altLang="zh-CN" dirty="0">
                <a:solidFill>
                  <a:srgbClr val="C00000"/>
                </a:solidFill>
              </a:rPr>
              <a:t>OS</a:t>
            </a:r>
            <a:r>
              <a:rPr lang="zh-CN" altLang="en-US" dirty="0">
                <a:solidFill>
                  <a:srgbClr val="C00000"/>
                </a:solidFill>
              </a:rPr>
              <a:t>而言的工作量巨大：断句移行，阅读顺序，颜色使用习惯，常用标号等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77E551-3FB1-D9DD-574B-4D3C07DA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49BE-AC30-68F4-A16A-AABD76EB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网络终端与图形界面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961452-08B1-CEF2-FB35-F59CE3088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１</a:t>
            </a:r>
            <a:r>
              <a:rPr lang="en-US" altLang="zh-CN" dirty="0"/>
              <a:t>.X-window</a:t>
            </a:r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 是一种独立于硬件的操作环境，提出符合</a:t>
            </a:r>
            <a:r>
              <a:rPr lang="en-US" altLang="zh-CN" dirty="0"/>
              <a:t>TCP/IP</a:t>
            </a:r>
            <a:r>
              <a:rPr lang="zh-CN" altLang="en-US" dirty="0"/>
              <a:t>协议的Ｘ－协议通用图形标准</a:t>
            </a:r>
          </a:p>
          <a:p>
            <a:pPr lvl="1"/>
            <a:r>
              <a:rPr lang="zh-CN" altLang="en-US" dirty="0"/>
              <a:t>其运行与操作系统无关，移植性好</a:t>
            </a:r>
          </a:p>
          <a:p>
            <a:pPr lvl="1"/>
            <a:r>
              <a:rPr lang="zh-CN" altLang="en-US" dirty="0"/>
              <a:t>支持自由风格和逻辑多屏工作站</a:t>
            </a:r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Client/Server</a:t>
            </a:r>
            <a:r>
              <a:rPr lang="zh-CN" altLang="en-US" dirty="0"/>
              <a:t>方式工作，在</a:t>
            </a:r>
            <a:r>
              <a:rPr lang="en-US" altLang="zh-CN" dirty="0"/>
              <a:t>X-Window</a:t>
            </a:r>
            <a:r>
              <a:rPr lang="zh-CN" altLang="en-US" dirty="0"/>
              <a:t>中包含一个客户程序提交显示请求，包含一个服务程序完成显示服务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D5C8A7-E4A9-33D4-1EB3-2B16BD15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4" descr="5-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21" y="2132856"/>
            <a:ext cx="6404755" cy="35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Text Box 7"/>
          <p:cNvSpPr txBox="1">
            <a:spLocks noChangeArrowheads="1"/>
          </p:cNvSpPr>
          <p:nvPr/>
        </p:nvSpPr>
        <p:spPr bwMode="auto">
          <a:xfrm>
            <a:off x="1919536" y="5786090"/>
            <a:ext cx="92172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当在同一机器上运行时，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X client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是使用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库与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X server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进行会话的应用程序。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3DEA4D-9C26-2726-E29D-3E489A30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67</a:t>
            </a:fld>
            <a:endParaRPr lang="en-US" altLang="ko-KR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5184BBA-CC1C-DC93-95E9-D4E941AFBA7E}"/>
              </a:ext>
            </a:extLst>
          </p:cNvPr>
          <p:cNvSpPr txBox="1">
            <a:spLocks/>
          </p:cNvSpPr>
          <p:nvPr/>
        </p:nvSpPr>
        <p:spPr>
          <a:xfrm>
            <a:off x="695400" y="871855"/>
            <a:ext cx="10801200" cy="68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  <a:ea typeface="宋体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zh-CN" altLang="en-US"/>
              <a:t>网络终端与图形界面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EBA0C7E-E538-FC64-FA9C-C091D3DCC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351338"/>
          </a:xfrm>
        </p:spPr>
        <p:txBody>
          <a:bodyPr/>
          <a:lstStyle/>
          <a:p>
            <a:r>
              <a:rPr lang="en-US" altLang="zh-CN" dirty="0"/>
              <a:t>X server</a:t>
            </a:r>
            <a:r>
              <a:rPr lang="zh-CN" altLang="en-US" dirty="0"/>
              <a:t>与</a:t>
            </a:r>
            <a:r>
              <a:rPr lang="en-US" altLang="zh-CN" dirty="0"/>
              <a:t>X client</a:t>
            </a:r>
            <a:r>
              <a:rPr lang="zh-CN" altLang="en-US" dirty="0"/>
              <a:t>不在同一机器上的</a:t>
            </a:r>
            <a:r>
              <a:rPr lang="en-US" altLang="zh-CN" dirty="0"/>
              <a:t>X-Window</a:t>
            </a:r>
            <a:r>
              <a:rPr lang="zh-CN" altLang="en-US" dirty="0"/>
              <a:t>系统结构：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716" y="1412776"/>
            <a:ext cx="5112568" cy="506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BDBE9FD-42BE-B1DD-C359-A5B83185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应用程序框架：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34C7C3-77D9-2E6B-0CDB-AEB4BED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68</a:t>
            </a:fld>
            <a:endParaRPr lang="en-US" altLang="ko-KR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5" descr="5-4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084" y="2020917"/>
            <a:ext cx="4967832" cy="403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Text Box 6"/>
          <p:cNvSpPr txBox="1">
            <a:spLocks noChangeArrowheads="1"/>
          </p:cNvSpPr>
          <p:nvPr/>
        </p:nvSpPr>
        <p:spPr bwMode="auto">
          <a:xfrm>
            <a:off x="2063552" y="6070332"/>
            <a:ext cx="7921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一个典型的图形界面窗口，程序框架见图</a:t>
            </a:r>
            <a:r>
              <a:rPr kumimoji="0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5-40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CFB5BA-1E5E-934B-B5CD-18188FC6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网络终端与图形界面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57B527-D5C9-EEC2-6E49-3E01F845C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图形用户界面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6FF4BC-F587-EE2A-B50A-4AEA1353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69</a:t>
            </a:fld>
            <a:endParaRPr lang="en-US" altLang="ko-K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0" name="灯片编号占位符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1E7678-5370-49F3-A4C5-98BB9D8D2D9C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Details of DMA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Internal structure of DMA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Single-path: only one suite of registers, only one I/O device can be controlled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Multiplex-path: several suites of registers, multiple I/O devices can be controlled at same time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DMA Scheduling: switch among multiple channels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Working mode of DMA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ea typeface="宋体" pitchFamily="2" charset="-122"/>
              </a:rPr>
              <a:t>Data transfer mode: word-at-a time VS block mode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Cycle stealing</a:t>
            </a:r>
            <a:r>
              <a:rPr kumimoji="0" lang="en-US" altLang="zh-CN" sz="2000" dirty="0">
                <a:ea typeface="宋体" pitchFamily="2" charset="-122"/>
              </a:rPr>
              <a:t>: DMA requests bus for a word and get it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Burst mode</a:t>
            </a:r>
            <a:r>
              <a:rPr kumimoji="0" lang="en-US" altLang="zh-CN" sz="2000" dirty="0">
                <a:ea typeface="宋体" pitchFamily="2" charset="-122"/>
              </a:rPr>
              <a:t>: DMA get bus and start a series of data transfer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Fly-by mode</a:t>
            </a:r>
            <a:r>
              <a:rPr kumimoji="0" lang="en-US" altLang="zh-CN" sz="2000" dirty="0">
                <a:ea typeface="宋体" pitchFamily="2" charset="-122"/>
              </a:rPr>
              <a:t>: DMA tells devices controller to send the data to memory directly 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Device-to-device</a:t>
            </a:r>
            <a:r>
              <a:rPr kumimoji="0" lang="en-US" altLang="zh-CN" sz="2000" dirty="0">
                <a:ea typeface="宋体" pitchFamily="2" charset="-122"/>
              </a:rPr>
              <a:t> and </a:t>
            </a:r>
            <a:r>
              <a:rPr kumimoji="0" lang="en-US" altLang="zh-CN" sz="2000" dirty="0">
                <a:solidFill>
                  <a:srgbClr val="FF0000"/>
                </a:solidFill>
                <a:ea typeface="宋体" pitchFamily="2" charset="-122"/>
              </a:rPr>
              <a:t>memory-to-memory</a:t>
            </a:r>
            <a:r>
              <a:rPr kumimoji="0" lang="en-US" altLang="zh-CN" sz="2000" dirty="0">
                <a:ea typeface="宋体" pitchFamily="2" charset="-122"/>
              </a:rPr>
              <a:t>: DMA get the word from device/memory and send it to the target address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400" dirty="0">
                <a:ea typeface="宋体" pitchFamily="2" charset="-122"/>
              </a:rPr>
              <a:t>Address used in DMA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Physical address: MMU is located in CPU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Virtual address: MMU is located in memory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Buffering: eliminate the speed difference between devices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en-US" altLang="zh-CN" sz="2100" dirty="0">
                <a:ea typeface="宋体" pitchFamily="2" charset="-122"/>
              </a:rPr>
              <a:t>Is DMA necessary?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4" descr="5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2113413"/>
            <a:ext cx="7681291" cy="227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Text Box 7"/>
          <p:cNvSpPr txBox="1">
            <a:spLocks noChangeArrowheads="1"/>
          </p:cNvSpPr>
          <p:nvPr/>
        </p:nvSpPr>
        <p:spPr bwMode="auto">
          <a:xfrm>
            <a:off x="2424114" y="4508501"/>
            <a:ext cx="75596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晶体震荡器可以产生周期的脉冲信号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保存寄存器用来加载时钟计数器的值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>
                <a:latin typeface="Times New Roman" panose="02020603050405020304" pitchFamily="18" charset="0"/>
              </a:rPr>
              <a:t>　计数器在每个脉冲到来时做递减操作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　时钟主要用于计算机系统中的工作同步。</a:t>
            </a:r>
          </a:p>
        </p:txBody>
      </p:sp>
      <p:sp>
        <p:nvSpPr>
          <p:cNvPr id="96262" name="Text Box 8"/>
          <p:cNvSpPr txBox="1">
            <a:spLocks noChangeArrowheads="1"/>
          </p:cNvSpPr>
          <p:nvPr/>
        </p:nvSpPr>
        <p:spPr bwMode="auto">
          <a:xfrm>
            <a:off x="5951539" y="2095904"/>
            <a:ext cx="4032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可编程时钟的构成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EB2599-F706-533E-F823-5B5031DE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时钟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5E5F1-17BF-93DB-B9CE-218DDA4F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时钟硬件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F2931-E8CB-24F0-B704-6396018B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6903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5" descr="5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4569811"/>
            <a:ext cx="7272485" cy="195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Text Box 6"/>
          <p:cNvSpPr txBox="1">
            <a:spLocks noChangeArrowheads="1"/>
          </p:cNvSpPr>
          <p:nvPr/>
        </p:nvSpPr>
        <p:spPr bwMode="auto">
          <a:xfrm>
            <a:off x="1164095" y="2089015"/>
            <a:ext cx="3311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latin typeface="Times New Roman" panose="02020603050405020304" pitchFamily="18" charset="0"/>
              </a:rPr>
              <a:t>时钟软件的任务：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维护日时间　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防止进程超时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对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cpu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使用情况记帐</a:t>
            </a:r>
          </a:p>
        </p:txBody>
      </p:sp>
      <p:sp>
        <p:nvSpPr>
          <p:cNvPr id="97285" name="Text Box 7"/>
          <p:cNvSpPr txBox="1">
            <a:spLocks noChangeArrowheads="1"/>
          </p:cNvSpPr>
          <p:nvPr/>
        </p:nvSpPr>
        <p:spPr bwMode="auto">
          <a:xfrm>
            <a:off x="4295800" y="2575540"/>
            <a:ext cx="446563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处理用户进程的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alarm</a:t>
            </a:r>
            <a:r>
              <a:rPr kumimoji="0" lang="zh-CN" altLang="en-US" sz="2000" dirty="0">
                <a:latin typeface="Times New Roman" panose="02020603050405020304" pitchFamily="18" charset="0"/>
              </a:rPr>
              <a:t>系统调用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提供系统内部监控定时器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kumimoji="0" lang="zh-CN" altLang="en-US" sz="2000" dirty="0">
                <a:latin typeface="Times New Roman" panose="02020603050405020304" pitchFamily="18" charset="0"/>
              </a:rPr>
              <a:t> 完成监控和统计信息收集</a:t>
            </a:r>
          </a:p>
        </p:txBody>
      </p:sp>
      <p:sp>
        <p:nvSpPr>
          <p:cNvPr id="97286" name="Text Box 8"/>
          <p:cNvSpPr txBox="1">
            <a:spLocks noChangeArrowheads="1"/>
          </p:cNvSpPr>
          <p:nvPr/>
        </p:nvSpPr>
        <p:spPr bwMode="auto">
          <a:xfrm>
            <a:off x="1144061" y="4068072"/>
            <a:ext cx="3743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u="sng" dirty="0">
                <a:latin typeface="Times New Roman" panose="02020603050405020304" pitchFamily="18" charset="0"/>
              </a:rPr>
              <a:t>维护日时间的方法：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2553E8-8858-2FC9-2AC5-790DDEAD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31C2-52FB-96F9-573A-572B4EBC0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77911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时钟软件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F3A4EC-CB06-6C1A-A6AC-93576DD3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2676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8" name="Picture 6" descr="5-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1" y="2840981"/>
            <a:ext cx="8321675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FDF6F48-6668-91CA-76C1-BA81E6A7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088BA-CCC4-6FA8-B38F-712F2E4F0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1139153"/>
          </a:xfrm>
        </p:spPr>
        <p:txBody>
          <a:bodyPr/>
          <a:lstStyle/>
          <a:p>
            <a:r>
              <a:rPr lang="zh-CN" altLang="en-US" dirty="0"/>
              <a:t>用单个物理时钟模拟多个虚拟定时器</a:t>
            </a:r>
            <a:endParaRPr lang="en-US" altLang="zh-CN" dirty="0"/>
          </a:p>
          <a:p>
            <a:pPr lvl="1"/>
            <a:r>
              <a:rPr lang="zh-CN" altLang="en-US" dirty="0"/>
              <a:t>系统会需要多个定时处理，常用一个时钟模拟多个定时器：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B6135D-713F-A489-56DA-167A4E47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1445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9046A-3553-4767-C875-FE8DA198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724703-BEEB-31AE-206B-6FE6013B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99" y="1569767"/>
            <a:ext cx="10801200" cy="4883569"/>
          </a:xfrm>
        </p:spPr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软定时器</a:t>
            </a:r>
            <a:endParaRPr lang="en-US" altLang="zh-CN" dirty="0"/>
          </a:p>
          <a:p>
            <a:pPr lvl="1"/>
            <a:r>
              <a:rPr lang="zh-CN" altLang="en-US" dirty="0"/>
              <a:t>用于时间中断的辅助时钟，可用软定时器实现：</a:t>
            </a:r>
          </a:p>
          <a:p>
            <a:pPr lvl="2"/>
            <a:r>
              <a:rPr lang="zh-CN" altLang="en-US" dirty="0"/>
              <a:t>满足特定的应用程序需要</a:t>
            </a:r>
          </a:p>
          <a:p>
            <a:pPr lvl="2"/>
            <a:r>
              <a:rPr lang="zh-CN" altLang="en-US" dirty="0"/>
              <a:t>当应用程序定时器频率高时用时钟完成不合适</a:t>
            </a:r>
          </a:p>
          <a:p>
            <a:pPr lvl="1"/>
            <a:r>
              <a:rPr lang="zh-CN" altLang="en-US" dirty="0"/>
              <a:t>软定时器可以避免产生中断：</a:t>
            </a:r>
          </a:p>
          <a:p>
            <a:pPr lvl="2"/>
            <a:r>
              <a:rPr lang="zh-CN" altLang="en-US" dirty="0"/>
              <a:t>内核运行返回到用户模式之前检测软定时器是否满</a:t>
            </a:r>
          </a:p>
          <a:p>
            <a:pPr lvl="2"/>
            <a:r>
              <a:rPr lang="zh-CN" altLang="en-US" dirty="0"/>
              <a:t>若满就执行被调度的事件，无须切换到内核态</a:t>
            </a:r>
          </a:p>
          <a:p>
            <a:pPr lvl="2"/>
            <a:r>
              <a:rPr lang="zh-CN" altLang="en-US" dirty="0"/>
              <a:t>完成后软定时器复位准备下一次使用．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898F0A-7914-7556-23B9-C487E3F6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24559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2349501"/>
            <a:ext cx="73183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Text Box 9"/>
          <p:cNvSpPr txBox="1">
            <a:spLocks noChangeArrowheads="1"/>
          </p:cNvSpPr>
          <p:nvPr/>
        </p:nvSpPr>
        <p:spPr bwMode="auto">
          <a:xfrm>
            <a:off x="2279651" y="1700214"/>
            <a:ext cx="6767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笔记本计算机各部件耗电情况：</a:t>
            </a:r>
          </a:p>
        </p:txBody>
      </p:sp>
      <p:sp>
        <p:nvSpPr>
          <p:cNvPr id="111621" name="Text Box 10"/>
          <p:cNvSpPr txBox="1">
            <a:spLocks noChangeArrowheads="1"/>
          </p:cNvSpPr>
          <p:nvPr/>
        </p:nvSpPr>
        <p:spPr bwMode="auto">
          <a:xfrm>
            <a:off x="2482851" y="5727998"/>
            <a:ext cx="72009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kumimoji="0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个是重要的耗电资源。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D1AE8B-9D68-9294-3B74-82E651F2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电源管理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3F816E-2863-EEDA-0D3C-AEF3A898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944E49-D26B-4552-BA65-E58BE243B9B7}"/>
              </a:ext>
            </a:extLst>
          </p:cNvPr>
          <p:cNvSpPr txBox="1"/>
          <p:nvPr/>
        </p:nvSpPr>
        <p:spPr>
          <a:xfrm>
            <a:off x="2495922" y="5589240"/>
            <a:ext cx="720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ACPI</a:t>
            </a:r>
            <a:r>
              <a:rPr lang="zh-CN" altLang="en-US" sz="2800" dirty="0"/>
              <a:t>机制用于控制对应设备的不同节电等级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4AFC68E-87E4-6BDE-771A-234F030A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电源管理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B4B02F-F328-64DA-1825-817F2B38E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552258"/>
            <a:ext cx="10801200" cy="346091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的电源管理：</a:t>
            </a:r>
            <a:endParaRPr lang="en-US" altLang="zh-CN" dirty="0"/>
          </a:p>
          <a:p>
            <a:pPr lvl="1" eaLnBrk="1" hangingPunct="1"/>
            <a:r>
              <a:rPr kumimoji="0" lang="en-US" altLang="zh-CN" dirty="0"/>
              <a:t>Windows</a:t>
            </a:r>
            <a:r>
              <a:rPr kumimoji="0" lang="zh-CN" altLang="en-US" dirty="0"/>
              <a:t>建立了一个电源管理机制</a:t>
            </a:r>
            <a:r>
              <a:rPr kumimoji="0" lang="en-US" altLang="zh-CN" dirty="0"/>
              <a:t>ACPI;</a:t>
            </a:r>
          </a:p>
          <a:p>
            <a:pPr lvl="1" eaLnBrk="1" hangingPunct="1"/>
            <a:r>
              <a:rPr kumimoji="0" lang="zh-CN" altLang="en-US" dirty="0"/>
              <a:t>电源管理需要底层硬件符合</a:t>
            </a:r>
            <a:r>
              <a:rPr kumimoji="0" lang="en-US" altLang="zh-CN" dirty="0"/>
              <a:t>ACPI</a:t>
            </a:r>
            <a:r>
              <a:rPr kumimoji="0" lang="zh-CN" altLang="en-US" dirty="0"/>
              <a:t>标准</a:t>
            </a:r>
            <a:r>
              <a:rPr kumimoji="0" lang="en-US" altLang="zh-CN" dirty="0"/>
              <a:t>;</a:t>
            </a:r>
          </a:p>
          <a:p>
            <a:pPr lvl="1" eaLnBrk="1" hangingPunct="1"/>
            <a:r>
              <a:rPr kumimoji="0" lang="en-US" altLang="zh-CN" dirty="0"/>
              <a:t>ACPI</a:t>
            </a:r>
            <a:r>
              <a:rPr kumimoji="0" lang="zh-CN" altLang="en-US" dirty="0"/>
              <a:t>为系统和设备定义了不同的能耗状态，从</a:t>
            </a:r>
            <a:r>
              <a:rPr kumimoji="0" lang="en-US" altLang="zh-CN" dirty="0"/>
              <a:t>S0</a:t>
            </a:r>
            <a:r>
              <a:rPr kumimoji="0" lang="zh-CN" altLang="en-US" dirty="0"/>
              <a:t>（正常工作）到</a:t>
            </a:r>
            <a:r>
              <a:rPr kumimoji="0" lang="en-US" altLang="zh-CN" dirty="0"/>
              <a:t>S5</a:t>
            </a:r>
            <a:r>
              <a:rPr kumimoji="0" lang="zh-CN" altLang="en-US" dirty="0"/>
              <a:t>（完全关闭）</a:t>
            </a:r>
          </a:p>
          <a:p>
            <a:pPr lvl="2" eaLnBrk="1" hangingPunct="1"/>
            <a:r>
              <a:rPr kumimoji="0" lang="zh-CN" altLang="en-US" dirty="0"/>
              <a:t>电源消耗：计算机系统消耗的能源</a:t>
            </a:r>
          </a:p>
          <a:p>
            <a:pPr lvl="2" eaLnBrk="1" hangingPunct="1"/>
            <a:r>
              <a:rPr kumimoji="0" lang="zh-CN" altLang="en-US" dirty="0"/>
              <a:t>软件运行恢复：计算机系统回复到正常工作状态时软件能否恢复运行</a:t>
            </a:r>
          </a:p>
          <a:p>
            <a:pPr lvl="2" eaLnBrk="1" hangingPunct="1"/>
            <a:r>
              <a:rPr kumimoji="0" lang="zh-CN" altLang="en-US" dirty="0"/>
              <a:t>硬件延迟：计算机系统回复到正常工作状态的时间延迟 </a:t>
            </a:r>
          </a:p>
          <a:p>
            <a:pPr eaLnBrk="1" hangingPunct="1"/>
            <a:endParaRPr kumimoji="0" lang="en-US" altLang="zh-CN" sz="2400" dirty="0"/>
          </a:p>
          <a:p>
            <a:endParaRPr lang="en-US" altLang="zh-CN" dirty="0"/>
          </a:p>
          <a:p>
            <a:endParaRPr lang="zh-CN" altLang="en-US" i="1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CD3CF7C2-5663-F2D7-9550-F14EA9AC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75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24FFA9-C838-43A4-9E9D-10E639252749}"/>
              </a:ext>
            </a:extLst>
          </p:cNvPr>
          <p:cNvSpPr txBox="1"/>
          <p:nvPr/>
        </p:nvSpPr>
        <p:spPr>
          <a:xfrm>
            <a:off x="2423592" y="5921095"/>
            <a:ext cx="788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电源管理策略用于预测未来的使用决定供电状态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049FB2-E3A0-6408-B608-F218B951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B576CD-DDD0-45F7-CDF5-D6AD162E5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Windows 2000/XP</a:t>
            </a:r>
            <a:r>
              <a:rPr lang="zh-CN" altLang="en-US" dirty="0"/>
              <a:t>电源管理具体策略</a:t>
            </a:r>
          </a:p>
          <a:p>
            <a:pPr lvl="1"/>
            <a:r>
              <a:rPr lang="zh-CN" altLang="en-US" dirty="0"/>
              <a:t>电源管理器是系统电源策略的所有者，因此整个系统的能耗状态转换由电源管理器决定，并调用相应设备的驱动程序完成，电源管理器根据以下因素决定当前的能耗状态</a:t>
            </a:r>
          </a:p>
          <a:p>
            <a:pPr lvl="2"/>
            <a:r>
              <a:rPr lang="zh-CN" altLang="en-US" dirty="0"/>
              <a:t>系统活动状况</a:t>
            </a:r>
          </a:p>
          <a:p>
            <a:pPr lvl="2"/>
            <a:r>
              <a:rPr lang="zh-CN" altLang="en-US" dirty="0"/>
              <a:t>系统电源状况</a:t>
            </a:r>
          </a:p>
          <a:p>
            <a:pPr lvl="2"/>
            <a:r>
              <a:rPr lang="zh-CN" altLang="en-US" dirty="0"/>
              <a:t>应用程序的关机、休眠请求</a:t>
            </a:r>
          </a:p>
          <a:p>
            <a:pPr lvl="2"/>
            <a:r>
              <a:rPr lang="zh-CN" altLang="en-US" dirty="0"/>
              <a:t>用户的操作，例如用户按电源按钮</a:t>
            </a:r>
          </a:p>
          <a:p>
            <a:pPr lvl="2"/>
            <a:r>
              <a:rPr lang="zh-CN" altLang="en-US" dirty="0"/>
              <a:t>控制面板的电源设置 </a:t>
            </a:r>
          </a:p>
          <a:p>
            <a:pPr lvl="1"/>
            <a:r>
              <a:rPr lang="zh-CN" altLang="en-US" dirty="0"/>
              <a:t>设备驱动程序可以独立地控制设备的能耗状态 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55B32958-7050-9A9E-B994-F69C79F9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5344"/>
            <a:ext cx="2743200" cy="32657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76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5F8CD9-A360-4D91-B5DD-C7F0C131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692A803-2AB2-46C4-BFCB-B631271DBFF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32E136-4BAF-4F79-9FDC-1ABE3CCCB84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设备数据传输的三种模式，</a:t>
            </a:r>
            <a:r>
              <a:rPr lang="en-US" altLang="zh-CN" dirty="0"/>
              <a:t>DMA</a:t>
            </a:r>
            <a:r>
              <a:rPr lang="zh-CN" altLang="en-US" dirty="0"/>
              <a:t>的使用</a:t>
            </a:r>
            <a:endParaRPr lang="en-US" altLang="zh-CN" dirty="0"/>
          </a:p>
          <a:p>
            <a:pPr lvl="1"/>
            <a:r>
              <a:rPr lang="zh-CN" altLang="en-US" dirty="0"/>
              <a:t>中断的代价</a:t>
            </a:r>
            <a:endParaRPr lang="en-US" altLang="zh-CN" dirty="0"/>
          </a:p>
          <a:p>
            <a:pPr lvl="1"/>
            <a:r>
              <a:rPr lang="en-US" altLang="zh-CN" dirty="0"/>
              <a:t>DMA</a:t>
            </a:r>
            <a:r>
              <a:rPr lang="zh-CN" altLang="en-US" dirty="0"/>
              <a:t>的优化</a:t>
            </a:r>
            <a:endParaRPr lang="en-US" altLang="zh-CN" dirty="0"/>
          </a:p>
          <a:p>
            <a:r>
              <a:rPr lang="zh-CN" altLang="en-US" dirty="0"/>
              <a:t>设备驱动程序</a:t>
            </a:r>
            <a:endParaRPr lang="en-US" altLang="zh-CN" dirty="0"/>
          </a:p>
          <a:p>
            <a:r>
              <a:rPr lang="zh-CN" altLang="en-US" dirty="0"/>
              <a:t>设备无关编程</a:t>
            </a:r>
            <a:endParaRPr lang="en-US" altLang="zh-CN" dirty="0"/>
          </a:p>
          <a:p>
            <a:pPr lvl="1"/>
            <a:r>
              <a:rPr lang="en-US" altLang="zh-CN" dirty="0"/>
              <a:t>Everything is file in Linux</a:t>
            </a:r>
          </a:p>
          <a:p>
            <a:pPr lvl="1"/>
            <a:r>
              <a:rPr lang="en-US" altLang="zh-CN" dirty="0"/>
              <a:t>SDK</a:t>
            </a:r>
          </a:p>
          <a:p>
            <a:r>
              <a:rPr lang="zh-CN" altLang="en-US" dirty="0"/>
              <a:t>设备共享</a:t>
            </a:r>
            <a:r>
              <a:rPr lang="en-US" altLang="zh-CN" dirty="0"/>
              <a:t>----SPOOLING</a:t>
            </a:r>
          </a:p>
          <a:p>
            <a:r>
              <a:rPr lang="zh-CN" altLang="en-US" dirty="0"/>
              <a:t>存储：硬盘、光盘、</a:t>
            </a:r>
            <a:r>
              <a:rPr lang="en-US" altLang="zh-CN" dirty="0"/>
              <a:t>Flash</a:t>
            </a:r>
          </a:p>
          <a:p>
            <a:r>
              <a:rPr lang="zh-CN" altLang="en-US" dirty="0"/>
              <a:t>显示：显示器、显卡、</a:t>
            </a:r>
            <a:r>
              <a:rPr lang="en-US" altLang="zh-CN" dirty="0"/>
              <a:t>UI</a:t>
            </a:r>
          </a:p>
          <a:p>
            <a:r>
              <a:rPr lang="zh-CN" altLang="en-US" dirty="0"/>
              <a:t>其他：时钟计时器、电源</a:t>
            </a:r>
          </a:p>
        </p:txBody>
      </p:sp>
    </p:spTree>
    <p:extLst>
      <p:ext uri="{BB962C8B-B14F-4D97-AF65-F5344CB8AC3E}">
        <p14:creationId xmlns:p14="http://schemas.microsoft.com/office/powerpoint/2010/main" val="1310208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1303867" y="6508750"/>
            <a:ext cx="33528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Operating System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14691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7924800" y="6508750"/>
            <a:ext cx="38608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ea typeface="굴림" charset="-127"/>
              </a:rPr>
              <a:t>CITS, NanKai University</a:t>
            </a:r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1469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883151" y="6508750"/>
            <a:ext cx="2844800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D31D8D-2064-488A-AFF4-25545D951BE0}" type="slidenum">
              <a:rPr kumimoji="0" lang="en-US" altLang="ko-KR" sz="1200">
                <a:solidFill>
                  <a:schemeClr val="bg1"/>
                </a:solidFill>
                <a:ea typeface="굴림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ko-KR" sz="120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14693" name="Rectangle 2"/>
          <p:cNvSpPr>
            <a:spLocks noGrp="1" noChangeArrowheads="1"/>
          </p:cNvSpPr>
          <p:nvPr>
            <p:ph type="title"/>
          </p:nvPr>
        </p:nvSpPr>
        <p:spPr>
          <a:xfrm>
            <a:off x="2424113" y="2060576"/>
            <a:ext cx="7777162" cy="8921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</a:br>
            <a:r>
              <a:rPr lang="en-US" altLang="zh-CN" sz="5400" i="1">
                <a:solidFill>
                  <a:srgbClr val="993300"/>
                </a:solidFill>
                <a:ea typeface="宋体" panose="02010600030101010101" pitchFamily="2" charset="-122"/>
              </a:rPr>
              <a:t>Questions &amp; Answers</a:t>
            </a:r>
            <a:endParaRPr lang="en-US" altLang="ko-KR" sz="5400" i="1">
              <a:solidFill>
                <a:srgbClr val="993300"/>
              </a:solidFill>
              <a:ea typeface="굴림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1" t="43065" r="23148" b="36589"/>
          <a:stretch>
            <a:fillRect/>
          </a:stretch>
        </p:blipFill>
        <p:spPr bwMode="auto">
          <a:xfrm>
            <a:off x="2566988" y="1484314"/>
            <a:ext cx="64389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 Box 6"/>
          <p:cNvSpPr txBox="1">
            <a:spLocks noChangeArrowheads="1"/>
          </p:cNvSpPr>
          <p:nvPr/>
        </p:nvSpPr>
        <p:spPr bwMode="auto">
          <a:xfrm>
            <a:off x="2566988" y="5661025"/>
            <a:ext cx="6985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缓冲技术在</a:t>
            </a:r>
            <a:r>
              <a:rPr kumimoji="0" lang="en-US" altLang="zh-CN" sz="2000">
                <a:latin typeface="Times New Roman" panose="02020603050405020304" pitchFamily="18" charset="0"/>
              </a:rPr>
              <a:t>I/O</a:t>
            </a:r>
            <a:r>
              <a:rPr kumimoji="0" lang="zh-CN" altLang="en-US" sz="2000">
                <a:latin typeface="Times New Roman" panose="02020603050405020304" pitchFamily="18" charset="0"/>
              </a:rPr>
              <a:t>控制中使用很普遍，但数据传递中太多的缓冲会影响到系统性能．</a:t>
            </a:r>
          </a:p>
        </p:txBody>
      </p:sp>
      <p:sp>
        <p:nvSpPr>
          <p:cNvPr id="58373" name="Text Box 7"/>
          <p:cNvSpPr txBox="1">
            <a:spLocks noChangeArrowheads="1"/>
          </p:cNvSpPr>
          <p:nvPr/>
        </p:nvSpPr>
        <p:spPr bwMode="auto">
          <a:xfrm>
            <a:off x="8556310" y="4941889"/>
            <a:ext cx="49244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8374" name="Text Box 8"/>
          <p:cNvSpPr txBox="1">
            <a:spLocks noChangeArrowheads="1"/>
          </p:cNvSpPr>
          <p:nvPr/>
        </p:nvSpPr>
        <p:spPr bwMode="auto">
          <a:xfrm>
            <a:off x="2495551" y="4941888"/>
            <a:ext cx="69135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>
                <a:latin typeface="Times New Roman" panose="02020603050405020304" pitchFamily="18" charset="0"/>
              </a:rPr>
              <a:t>　　　关于在网络中多次复制一个数据包的问题</a:t>
            </a:r>
          </a:p>
        </p:txBody>
      </p:sp>
      <p:sp>
        <p:nvSpPr>
          <p:cNvPr id="58375" name="灯片编号占位符 1"/>
          <p:cNvSpPr txBox="1">
            <a:spLocks noGrp="1"/>
          </p:cNvSpPr>
          <p:nvPr/>
        </p:nvSpPr>
        <p:spPr bwMode="auto">
          <a:xfrm>
            <a:off x="7772400" y="6248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EC77F9B-98A0-4552-BA2C-2C7965249FE0}" type="slidenum">
              <a:rPr kumimoji="0" lang="en-US" altLang="zh-CN" sz="120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050097-DE14-E0F2-33B1-B0FB5FA45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4" y="1447800"/>
            <a:ext cx="696277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D19CF0-F56A-EBC0-B493-63392A463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58044"/>
            <a:ext cx="91440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61ACF7B-DA99-EB3D-A90D-AA7426E4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）如何适当地使用缓冲</a:t>
            </a:r>
          </a:p>
        </p:txBody>
      </p:sp>
    </p:spTree>
    <p:extLst>
      <p:ext uri="{BB962C8B-B14F-4D97-AF65-F5344CB8AC3E}">
        <p14:creationId xmlns:p14="http://schemas.microsoft.com/office/powerpoint/2010/main" val="4809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4B2CB-DEA7-6A93-F26B-9B9C6AA2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D132D7D7-8B4F-43E6-BE19-1B8B6565FE16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8F1A74D-01A1-B99D-8A7A-F713E0CFFC4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FDB923-79D6-DE40-74B1-62A55A0CB0C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有没有轮循</a:t>
            </a:r>
            <a:r>
              <a:rPr lang="en-US" altLang="zh-CN" dirty="0"/>
              <a:t>+DMA</a:t>
            </a:r>
            <a:r>
              <a:rPr lang="zh-CN" altLang="en-US" dirty="0"/>
              <a:t>组合？</a:t>
            </a:r>
            <a:endParaRPr lang="en-US" altLang="zh-CN" dirty="0"/>
          </a:p>
          <a:p>
            <a:r>
              <a:rPr lang="zh-CN" altLang="en-US" dirty="0"/>
              <a:t>轮循好，还是中断好？</a:t>
            </a:r>
            <a:endParaRPr lang="en-US" altLang="zh-CN" dirty="0"/>
          </a:p>
          <a:p>
            <a:r>
              <a:rPr lang="zh-CN" altLang="en-US" dirty="0"/>
              <a:t>中断的代价是什么？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510586"/>
      </p:ext>
    </p:extLst>
  </p:cSld>
  <p:clrMapOvr>
    <a:masterClrMapping/>
  </p:clrMapOvr>
</p:sld>
</file>

<file path=ppt/theme/theme1.xml><?xml version="1.0" encoding="utf-8"?>
<a:theme xmlns:a="http://schemas.openxmlformats.org/drawingml/2006/main" name="psh3_Print">
  <a:themeElements>
    <a:clrScheme name="psh3_Print 2">
      <a:dk1>
        <a:srgbClr val="000000"/>
      </a:dk1>
      <a:lt1>
        <a:srgbClr val="FFFFFF"/>
      </a:lt1>
      <a:dk2>
        <a:srgbClr val="003366"/>
      </a:dk2>
      <a:lt2>
        <a:srgbClr val="CCCCCC"/>
      </a:lt2>
      <a:accent1>
        <a:srgbClr val="C0C9F6"/>
      </a:accent1>
      <a:accent2>
        <a:srgbClr val="A1B67A"/>
      </a:accent2>
      <a:accent3>
        <a:srgbClr val="FFFFFF"/>
      </a:accent3>
      <a:accent4>
        <a:srgbClr val="000000"/>
      </a:accent4>
      <a:accent5>
        <a:srgbClr val="DCE1FA"/>
      </a:accent5>
      <a:accent6>
        <a:srgbClr val="91A56E"/>
      </a:accent6>
      <a:hlink>
        <a:srgbClr val="789ED0"/>
      </a:hlink>
      <a:folHlink>
        <a:srgbClr val="B2B2B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sh3_Print 1">
        <a:dk1>
          <a:srgbClr val="5F5F5F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EAEAEA"/>
        </a:accent2>
        <a:accent3>
          <a:srgbClr val="FFFFFF"/>
        </a:accent3>
        <a:accent4>
          <a:srgbClr val="505050"/>
        </a:accent4>
        <a:accent5>
          <a:srgbClr val="DCDCDC"/>
        </a:accent5>
        <a:accent6>
          <a:srgbClr val="D4D4D4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2">
        <a:dk1>
          <a:srgbClr val="000000"/>
        </a:dk1>
        <a:lt1>
          <a:srgbClr val="FFFFFF"/>
        </a:lt1>
        <a:dk2>
          <a:srgbClr val="003366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000000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3_Print 3">
        <a:dk1>
          <a:srgbClr val="384868"/>
        </a:dk1>
        <a:lt1>
          <a:srgbClr val="FFFFFF"/>
        </a:lt1>
        <a:dk2>
          <a:srgbClr val="000000"/>
        </a:dk2>
        <a:lt2>
          <a:srgbClr val="CCCCCC"/>
        </a:lt2>
        <a:accent1>
          <a:srgbClr val="C0C9F6"/>
        </a:accent1>
        <a:accent2>
          <a:srgbClr val="A1B67A"/>
        </a:accent2>
        <a:accent3>
          <a:srgbClr val="FFFFFF"/>
        </a:accent3>
        <a:accent4>
          <a:srgbClr val="2E3C58"/>
        </a:accent4>
        <a:accent5>
          <a:srgbClr val="DCE1FA"/>
        </a:accent5>
        <a:accent6>
          <a:srgbClr val="91A56E"/>
        </a:accent6>
        <a:hlink>
          <a:srgbClr val="789ED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psh3_Print</Template>
  <TotalTime>0</TotalTime>
  <Words>3877</Words>
  <Application>Microsoft Office PowerPoint</Application>
  <PresentationFormat>宽屏</PresentationFormat>
  <Paragraphs>480</Paragraphs>
  <Slides>78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78</vt:i4>
      </vt:variant>
    </vt:vector>
  </HeadingPairs>
  <TitlesOfParts>
    <vt:vector size="91" baseType="lpstr">
      <vt:lpstr>Liberation Sans</vt:lpstr>
      <vt:lpstr>等线</vt:lpstr>
      <vt:lpstr>喵呜黑体</vt:lpstr>
      <vt:lpstr>宋体</vt:lpstr>
      <vt:lpstr>微软雅黑</vt:lpstr>
      <vt:lpstr>Arial</vt:lpstr>
      <vt:lpstr>Times New Roman</vt:lpstr>
      <vt:lpstr>Verdana</vt:lpstr>
      <vt:lpstr>Wingdings</vt:lpstr>
      <vt:lpstr>psh3_Print</vt:lpstr>
      <vt:lpstr>Visio</vt:lpstr>
      <vt:lpstr>VISIO</vt:lpstr>
      <vt:lpstr>Microsoft Excel Chart</vt:lpstr>
      <vt:lpstr>操作系统</vt:lpstr>
      <vt:lpstr>章节7：设备管理</vt:lpstr>
      <vt:lpstr>前情提要</vt:lpstr>
      <vt:lpstr>４．直接存储器访问方式</vt:lpstr>
      <vt:lpstr>DMA使用缓冲可以匹配设备的速度差异</vt:lpstr>
      <vt:lpstr>关于DMA的小细节</vt:lpstr>
      <vt:lpstr>Details of DMA</vt:lpstr>
      <vt:lpstr>3）如何适当地使用缓冲</vt:lpstr>
      <vt:lpstr>思考</vt:lpstr>
      <vt:lpstr>在中断形成是个硬件过程，之后还必须在软件中完成以下步骤:</vt:lpstr>
      <vt:lpstr>PowerPoint 演示文稿</vt:lpstr>
      <vt:lpstr>思考</vt:lpstr>
      <vt:lpstr>Levels of I/O software</vt:lpstr>
      <vt:lpstr>示例：触摸屏的中断、寄存器和数据</vt:lpstr>
      <vt:lpstr>示例：触摸屏的中断、寄存器和数据</vt:lpstr>
      <vt:lpstr>示例：触摸屏的中断、寄存器和数据</vt:lpstr>
      <vt:lpstr>设备驱动程序</vt:lpstr>
      <vt:lpstr>Device driver</vt:lpstr>
      <vt:lpstr>示例：触屏驱动的工作原理-中断响应</vt:lpstr>
      <vt:lpstr>示例：触屏驱动的工作原理-注册设备</vt:lpstr>
      <vt:lpstr>示例：Input Device在Linux中的驱动结构</vt:lpstr>
      <vt:lpstr>Levels of I/O software</vt:lpstr>
      <vt:lpstr>设备管理中的“设备无关”</vt:lpstr>
      <vt:lpstr>示例：输入设备演化过程中的意外---多点触控屏</vt:lpstr>
      <vt:lpstr>示例：输入设备演化过程中的意外---多点触控屏</vt:lpstr>
      <vt:lpstr>Device driver向上层提供的的抽象</vt:lpstr>
      <vt:lpstr>程序如何获取设备的信息</vt:lpstr>
      <vt:lpstr>Everything is file in Linux</vt:lpstr>
      <vt:lpstr>设备类型的特例</vt:lpstr>
      <vt:lpstr>PowerPoint 演示文稿</vt:lpstr>
      <vt:lpstr>Linux中设备管理的特例：热插拔</vt:lpstr>
      <vt:lpstr>I/O software in User space的其他模式</vt:lpstr>
      <vt:lpstr>设备在进程间共享：Spooling工作原理</vt:lpstr>
      <vt:lpstr>典型设备工作原理示意</vt:lpstr>
      <vt:lpstr>PowerPoint 演示文稿</vt:lpstr>
      <vt:lpstr>1. 磁盘硬件及访问性能</vt:lpstr>
      <vt:lpstr>典型软盘与硬盘参数对比</vt:lpstr>
      <vt:lpstr> 柱面定位（寻道）时间在访问时间中是主项，合理组织磁盘数据的存储位置可提高磁盘I/O性能。</vt:lpstr>
      <vt:lpstr>磁盘的物理及虚拟几何规格知识</vt:lpstr>
      <vt:lpstr>6．磁盘格式化问题</vt:lpstr>
      <vt:lpstr>对磁盘做分区及高级格式化</vt:lpstr>
      <vt:lpstr>低级格式化中的柱面斜进技术可提高磁盘访问效率：</vt:lpstr>
      <vt:lpstr>格式化磁盘时扇区编号方式：</vt:lpstr>
      <vt:lpstr>3.CD-ROM</vt:lpstr>
      <vt:lpstr>CD-ROM上的逻辑数据布局格式</vt:lpstr>
      <vt:lpstr>Flash存储及其可靠性设计</vt:lpstr>
      <vt:lpstr>PowerPoint 演示文稿</vt:lpstr>
      <vt:lpstr>Nand-Flash数据存储简介</vt:lpstr>
      <vt:lpstr>Flash的接口</vt:lpstr>
      <vt:lpstr>Nand-Flash数据存储原理</vt:lpstr>
      <vt:lpstr>Flash 读写时序的说明</vt:lpstr>
      <vt:lpstr>Nand-Flash数据存储可靠性设计</vt:lpstr>
      <vt:lpstr>Nand-Flash数据存储可靠性设计</vt:lpstr>
      <vt:lpstr>FTL devices</vt:lpstr>
      <vt:lpstr>FTL table原理示意</vt:lpstr>
      <vt:lpstr>面向Flash的文件系统设计</vt:lpstr>
      <vt:lpstr>UBI 操作示例</vt:lpstr>
      <vt:lpstr>图形显示系统</vt:lpstr>
      <vt:lpstr>PowerPoint 演示文稿</vt:lpstr>
      <vt:lpstr>PowerPoint 演示文稿</vt:lpstr>
      <vt:lpstr>PowerPoint 演示文稿</vt:lpstr>
      <vt:lpstr>Graph Processing Unit是用于图形绘制的辅助处理器</vt:lpstr>
      <vt:lpstr>GPGPU的计算过程</vt:lpstr>
      <vt:lpstr>GPU计算时间与传输时间的比例</vt:lpstr>
      <vt:lpstr>２．输入软件</vt:lpstr>
      <vt:lpstr>网络终端与图形界面</vt:lpstr>
      <vt:lpstr>PowerPoint 演示文稿</vt:lpstr>
      <vt:lpstr>应用程序框架：</vt:lpstr>
      <vt:lpstr>网络终端与图形界面</vt:lpstr>
      <vt:lpstr>时钟</vt:lpstr>
      <vt:lpstr>时钟</vt:lpstr>
      <vt:lpstr>时钟</vt:lpstr>
      <vt:lpstr>时钟</vt:lpstr>
      <vt:lpstr>电源管理</vt:lpstr>
      <vt:lpstr>电源管理</vt:lpstr>
      <vt:lpstr>电源管理</vt:lpstr>
      <vt:lpstr>总结</vt:lpstr>
      <vt:lpstr>Thanks for your time! 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2023-12-04T10:21:18Z</dcterms:created>
  <dcterms:modified xsi:type="dcterms:W3CDTF">2024-12-14T08:38:28Z</dcterms:modified>
</cp:coreProperties>
</file>